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73" r:id="rId4"/>
    <p:sldId id="279" r:id="rId5"/>
    <p:sldId id="281" r:id="rId6"/>
    <p:sldId id="275" r:id="rId7"/>
    <p:sldId id="280" r:id="rId8"/>
    <p:sldId id="276" r:id="rId9"/>
    <p:sldId id="277" r:id="rId10"/>
    <p:sldId id="264" r:id="rId11"/>
  </p:sldIdLst>
  <p:sldSz cx="18288000" cy="10287000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Comic Sans MS" pitchFamily="66" charset="0"/>
      <p:regular r:id="rId16"/>
      <p:bold r:id="rId17"/>
      <p:italic r:id="rId18"/>
      <p:boldItalic r:id="rId19"/>
    </p:embeddedFont>
    <p:embeddedFont>
      <p:font typeface="Bodoni FLF"/>
      <p:regular r:id="rId20"/>
    </p:embeddedFont>
    <p:embeddedFont>
      <p:font typeface="Pinyon Script" charset="0"/>
      <p:regular r:id="rId21"/>
    </p:embeddedFont>
    <p:embeddedFont>
      <p:font typeface="Lustria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4B7"/>
    <a:srgbClr val="AE8C5E"/>
    <a:srgbClr val="B46289"/>
    <a:srgbClr val="8C5E3E"/>
    <a:srgbClr val="C0A08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 showGuides="1">
      <p:cViewPr varScale="1">
        <p:scale>
          <a:sx n="53" d="100"/>
          <a:sy n="53" d="100"/>
        </p:scale>
        <p:origin x="-114" y="-540"/>
      </p:cViewPr>
      <p:guideLst>
        <p:guide orient="horz" pos="21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1.sv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3.pn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11" Type="http://schemas.openxmlformats.org/officeDocument/2006/relationships/image" Target="../media/image17.png"/><Relationship Id="rId5" Type="http://schemas.openxmlformats.org/officeDocument/2006/relationships/image" Target="../media/image9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3.png"/><Relationship Id="rId7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5" Type="http://schemas.openxmlformats.org/officeDocument/2006/relationships/image" Target="../media/image9.png"/><Relationship Id="rId10" Type="http://schemas.openxmlformats.org/officeDocument/2006/relationships/image" Target="../media/image22.jpeg"/><Relationship Id="rId4" Type="http://schemas.openxmlformats.org/officeDocument/2006/relationships/image" Target="../media/image4.pn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15.svg"/><Relationship Id="rId10" Type="http://schemas.openxmlformats.org/officeDocument/2006/relationships/image" Target="../media/image27.jpeg"/><Relationship Id="rId4" Type="http://schemas.openxmlformats.org/officeDocument/2006/relationships/image" Target="../media/image9.pn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png"/><Relationship Id="rId7" Type="http://schemas.openxmlformats.org/officeDocument/2006/relationships/image" Target="../media/image2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5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22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7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sv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3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33333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3962530" y="1562072"/>
            <a:ext cx="5584728" cy="4762"/>
          </a:xfrm>
          <a:prstGeom prst="line">
            <a:avLst/>
          </a:prstGeom>
          <a:ln w="2857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Freeform 7"/>
          <p:cNvSpPr/>
          <p:nvPr/>
        </p:nvSpPr>
        <p:spPr>
          <a:xfrm rot="-10800000">
            <a:off x="11599323" y="-511639"/>
            <a:ext cx="7530084" cy="8229600"/>
          </a:xfrm>
          <a:custGeom>
            <a:avLst/>
            <a:gdLst/>
            <a:ahLst/>
            <a:cxnLst/>
            <a:rect l="l" t="t" r="r" b="b"/>
            <a:pathLst>
              <a:path w="7530084" h="8229600">
                <a:moveTo>
                  <a:pt x="0" y="0"/>
                </a:moveTo>
                <a:lnTo>
                  <a:pt x="7530084" y="0"/>
                </a:lnTo>
                <a:lnTo>
                  <a:pt x="753008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986914" y="2857096"/>
            <a:ext cx="7530084" cy="8229600"/>
          </a:xfrm>
          <a:custGeom>
            <a:avLst/>
            <a:gdLst/>
            <a:ahLst/>
            <a:cxnLst/>
            <a:rect l="l" t="t" r="r" b="b"/>
            <a:pathLst>
              <a:path w="7530084" h="8229600">
                <a:moveTo>
                  <a:pt x="0" y="0"/>
                </a:moveTo>
                <a:lnTo>
                  <a:pt x="7530084" y="0"/>
                </a:lnTo>
                <a:lnTo>
                  <a:pt x="753008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33400" y="419100"/>
            <a:ext cx="12545060" cy="3462020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altLang="en-US" sz="5400">
                <a:solidFill>
                  <a:srgbClr val="8C5E3E"/>
                </a:solidFill>
                <a:latin typeface="Comic Sans MS" panose="030F0702030302020204" charset="0"/>
                <a:ea typeface="TAN Pearl"/>
                <a:cs typeface="Comic Sans MS" panose="030F0702030302020204" charset="0"/>
                <a:sym typeface="TAN Pearl"/>
              </a:rPr>
              <a:t>Портфолио</a:t>
            </a:r>
          </a:p>
          <a:p>
            <a:pPr algn="ctr">
              <a:lnSpc>
                <a:spcPct val="100000"/>
              </a:lnSpc>
            </a:pPr>
            <a:r>
              <a:rPr lang="ru-RU" altLang="en-US" sz="3600">
                <a:solidFill>
                  <a:srgbClr val="DDD3C3"/>
                </a:solidFill>
                <a:latin typeface="TAN Pearl"/>
                <a:ea typeface="TAN Pearl"/>
                <a:cs typeface="TAN Pearl"/>
                <a:sym typeface="TAN Pearl"/>
              </a:rPr>
              <a:t>Кидяйкиной Кристины Евгеньевны,</a:t>
            </a:r>
          </a:p>
          <a:p>
            <a:pPr algn="ctr">
              <a:lnSpc>
                <a:spcPct val="100000"/>
              </a:lnSpc>
            </a:pPr>
            <a:r>
              <a:rPr lang="ru-RU" altLang="en-US" sz="3600">
                <a:solidFill>
                  <a:srgbClr val="DDD3C3"/>
                </a:solidFill>
                <a:latin typeface="TAN Pearl"/>
                <a:ea typeface="TAN Pearl"/>
                <a:cs typeface="TAN Pearl"/>
                <a:sym typeface="TAN Pearl"/>
              </a:rPr>
              <a:t>мастера производственного обучения</a:t>
            </a:r>
          </a:p>
          <a:p>
            <a:pPr algn="ctr">
              <a:lnSpc>
                <a:spcPct val="100000"/>
              </a:lnSpc>
            </a:pPr>
            <a:r>
              <a:rPr lang="ru-RU" altLang="en-US" sz="3600">
                <a:solidFill>
                  <a:srgbClr val="DDD3C3"/>
                </a:solidFill>
                <a:latin typeface="TAN Pearl"/>
                <a:ea typeface="TAN Pearl"/>
                <a:cs typeface="TAN Pearl"/>
                <a:sym typeface="TAN Pearl"/>
              </a:rPr>
              <a:t>ГБПОУ РМ «Темниковский сельскохозяйственный </a:t>
            </a:r>
          </a:p>
          <a:p>
            <a:pPr algn="ctr">
              <a:lnSpc>
                <a:spcPct val="100000"/>
              </a:lnSpc>
            </a:pPr>
            <a:r>
              <a:rPr lang="ru-RU" altLang="en-US" sz="3600">
                <a:solidFill>
                  <a:srgbClr val="DDD3C3"/>
                </a:solidFill>
                <a:latin typeface="TAN Pearl"/>
                <a:ea typeface="TAN Pearl"/>
                <a:cs typeface="TAN Pearl"/>
                <a:sym typeface="TAN Pearl"/>
              </a:rPr>
              <a:t>колледж» Республика Мордовия г.Темников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211570" y="5143500"/>
            <a:ext cx="11598910" cy="44659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ru-RU" altLang="en-US" sz="35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Дата рождения:</a:t>
            </a:r>
            <a:r>
              <a:rPr lang="ru-RU" altLang="en-US" sz="3500" b="1" u="none" strike="noStrike">
                <a:solidFill>
                  <a:srgbClr val="DDD3C3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 </a:t>
            </a:r>
            <a:r>
              <a:rPr lang="ru-RU" altLang="en-US" sz="2800" u="none" strike="noStrike">
                <a:solidFill>
                  <a:srgbClr val="DDD3C3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06.03.1995</a:t>
            </a:r>
            <a:endParaRPr lang="ru-RU" altLang="en-US" sz="3500" b="1" u="none" strike="noStrike">
              <a:solidFill>
                <a:srgbClr val="DDD3C3"/>
              </a:solidFill>
              <a:latin typeface="Bodoni FLF" panose="02000606090000020003"/>
              <a:ea typeface="Bodoni FLF" panose="02000606090000020003"/>
              <a:cs typeface="Bodoni FLF" panose="02000606090000020003"/>
              <a:sym typeface="Bodoni FLF" panose="02000606090000020003"/>
            </a:endParaRPr>
          </a:p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ru-RU" altLang="en-US" sz="35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Профессиональное образование: </a:t>
            </a:r>
            <a:r>
              <a:rPr lang="ru-RU" altLang="en-US" sz="2800" u="none" strike="noStrike">
                <a:solidFill>
                  <a:schemeClr val="accent6">
                    <a:lumMod val="20000"/>
                    <a:lumOff val="80000"/>
                  </a:schemeClr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Землеустройство и кадастры,Национальный иссследовательский Мордовский государственный университет им.Н.П.Огарева</a:t>
            </a:r>
          </a:p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ru-RU" altLang="en-US" sz="32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Стаж педагогический работы( по спциальности): </a:t>
            </a:r>
            <a:r>
              <a:rPr lang="ru-RU" altLang="en-US" sz="3200" u="none" strike="noStrike">
                <a:solidFill>
                  <a:schemeClr val="accent6">
                    <a:lumMod val="20000"/>
                    <a:lumOff val="80000"/>
                  </a:schemeClr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2,10 года</a:t>
            </a:r>
            <a:endParaRPr lang="ru-RU" altLang="en-US" sz="3200" b="1" u="none" strike="noStrike">
              <a:solidFill>
                <a:srgbClr val="8C5E3E"/>
              </a:solidFill>
              <a:latin typeface="Bodoni FLF" panose="02000606090000020003"/>
              <a:ea typeface="Bodoni FLF" panose="02000606090000020003"/>
              <a:cs typeface="Bodoni FLF" panose="02000606090000020003"/>
              <a:sym typeface="Bodoni FLF" panose="02000606090000020003"/>
            </a:endParaRPr>
          </a:p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ru-RU" altLang="en-US" sz="32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Общий трудовой стаж</a:t>
            </a:r>
            <a:r>
              <a:rPr lang="ru-RU" altLang="en-US" sz="3200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: </a:t>
            </a:r>
            <a:r>
              <a:rPr lang="ru-RU" altLang="en-US" sz="3200" u="none" strike="noStrike">
                <a:solidFill>
                  <a:schemeClr val="accent6">
                    <a:lumMod val="20000"/>
                    <a:lumOff val="80000"/>
                  </a:schemeClr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6 лет</a:t>
            </a:r>
            <a:endParaRPr lang="ru-RU" altLang="en-US" sz="3200" u="none" strike="noStrike">
              <a:solidFill>
                <a:srgbClr val="8C5E3E"/>
              </a:solidFill>
              <a:latin typeface="Bodoni FLF" panose="02000606090000020003"/>
              <a:ea typeface="Bodoni FLF" panose="02000606090000020003"/>
              <a:cs typeface="Bodoni FLF" panose="02000606090000020003"/>
              <a:sym typeface="Bodoni FLF" panose="02000606090000020003"/>
            </a:endParaRPr>
          </a:p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ru-RU" altLang="en-US" sz="32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Наличие квалификационной категории</a:t>
            </a:r>
            <a:r>
              <a:rPr lang="ru-RU" altLang="en-US" sz="2800" b="1" u="none" strike="noStrike">
                <a:solidFill>
                  <a:srgbClr val="8C5E3E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:</a:t>
            </a:r>
            <a:r>
              <a:rPr lang="ru-RU" altLang="en-US" sz="2800" u="none" strike="noStrike">
                <a:solidFill>
                  <a:srgbClr val="DDD3C3"/>
                </a:solidFill>
                <a:latin typeface="Bodoni FLF" panose="02000606090000020003"/>
                <a:ea typeface="Bodoni FLF" panose="02000606090000020003"/>
                <a:cs typeface="Bodoni FLF" panose="02000606090000020003"/>
                <a:sym typeface="Bodoni FLF" panose="02000606090000020003"/>
              </a:rPr>
              <a:t> нет</a:t>
            </a:r>
          </a:p>
        </p:txBody>
      </p:sp>
      <p:pic>
        <p:nvPicPr>
          <p:cNvPr id="12" name="Изображение 11" descr="175662805238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2200" y="4991100"/>
            <a:ext cx="3602355" cy="458978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41730" y="1873250"/>
            <a:ext cx="16309340" cy="76784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12135"/>
              </a:lnSpc>
            </a:pPr>
            <a:endParaRPr lang="en-US" sz="8665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7467730" y="16380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3409279" y="4644929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453005" y="495300"/>
            <a:ext cx="15451455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just">
              <a:lnSpc>
                <a:spcPct val="100000"/>
              </a:lnSpc>
              <a:spcBef>
                <a:spcPct val="0"/>
              </a:spcBef>
            </a:pPr>
            <a:r>
              <a:rPr lang="ru-RU" altLang="en-US" sz="3200" b="1" u="none" strike="noStrike">
                <a:solidFill>
                  <a:srgbClr val="333333"/>
                </a:solidFill>
                <a:latin typeface="TAN Pearl"/>
                <a:ea typeface="TAN Pearl"/>
                <a:cs typeface="TAN Pearl"/>
                <a:sym typeface="TAN Pearl"/>
              </a:rPr>
              <a:t>1. Результаты освоения обучающимися образовательных программ по итогам внутреннего мониторинга образовательной организации </a:t>
            </a:r>
          </a:p>
        </p:txBody>
      </p:sp>
      <p:pic>
        <p:nvPicPr>
          <p:cNvPr id="10" name="Изображение 9" descr="sg_pic_68b713de6801e56dc688697f"/>
          <p:cNvPicPr>
            <a:picLocks noChangeAspect="1"/>
          </p:cNvPicPr>
          <p:nvPr/>
        </p:nvPicPr>
        <p:blipFill>
          <a:blip r:embed="rId6">
            <a:lum bright="6000"/>
          </a:blip>
          <a:stretch>
            <a:fillRect/>
          </a:stretch>
        </p:blipFill>
        <p:spPr>
          <a:xfrm>
            <a:off x="9138920" y="2019300"/>
            <a:ext cx="3918585" cy="544957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Изображение 11" descr="sg_pic_68b7148d1d202236e34c30b5"/>
          <p:cNvPicPr>
            <a:picLocks noChangeAspect="1"/>
          </p:cNvPicPr>
          <p:nvPr/>
        </p:nvPicPr>
        <p:blipFill>
          <a:blip r:embed="rId7" cstate="print">
            <a:lum bright="6000"/>
          </a:blip>
          <a:stretch>
            <a:fillRect/>
          </a:stretch>
        </p:blipFill>
        <p:spPr>
          <a:xfrm>
            <a:off x="13197840" y="3467100"/>
            <a:ext cx="3673475" cy="527177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Изображение 22"/>
          <p:cNvPicPr>
            <a:picLocks noChangeAspect="1"/>
          </p:cNvPicPr>
          <p:nvPr/>
        </p:nvPicPr>
        <p:blipFill>
          <a:blip r:embed="rId8"/>
          <a:srcRect l="31250" t="27778" r="17708" b="13889"/>
          <a:stretch>
            <a:fillRect/>
          </a:stretch>
        </p:blipFill>
        <p:spPr>
          <a:xfrm>
            <a:off x="914400" y="4074795"/>
            <a:ext cx="8181340" cy="52597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010530" y="19428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24815" y="1948815"/>
            <a:ext cx="16664305" cy="78314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4000500" lvl="8" indent="-342900" algn="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Победы и призовые места в Всероссийских заочных/дистанционных</a:t>
            </a:r>
          </a:p>
          <a:p>
            <a:pPr algn="r">
              <a:lnSpc>
                <a:spcPct val="100000"/>
              </a:lnSpc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 мероприятих «Интернет» - 5</a:t>
            </a:r>
          </a:p>
          <a:p>
            <a:pPr marL="342900" indent="-342900" algn="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Победы и призовые места в Всероссийских заочных/дистанционных </a:t>
            </a:r>
          </a:p>
          <a:p>
            <a:pPr algn="r">
              <a:lnSpc>
                <a:spcPct val="100000"/>
              </a:lnSpc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творческих конкурсах «Интернет» - 2  </a:t>
            </a:r>
          </a:p>
          <a:p>
            <a:pPr marL="342900" indent="-342900" algn="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Победы и призовые места в очных республиканских</a:t>
            </a:r>
          </a:p>
          <a:p>
            <a:pPr algn="r">
              <a:lnSpc>
                <a:spcPct val="100000"/>
              </a:lnSpc>
            </a:pPr>
            <a:r>
              <a:rPr lang="ru-RU" altLang="en-US" sz="25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 мероприятиях - </a:t>
            </a:r>
            <a:r>
              <a:rPr lang="ru-RU" altLang="en-US" sz="2800" b="1">
                <a:solidFill>
                  <a:srgbClr val="333333"/>
                </a:solidFill>
                <a:latin typeface="Times New Roman" panose="02020603050405020304" charset="0"/>
                <a:ea typeface="TAN Pearl"/>
                <a:cs typeface="Times New Roman" panose="02020603050405020304" charset="0"/>
                <a:sym typeface="TAN Pearl"/>
              </a:rPr>
              <a:t>1</a:t>
            </a:r>
          </a:p>
          <a:p>
            <a:pPr algn="r">
              <a:lnSpc>
                <a:spcPct val="100000"/>
              </a:lnSpc>
            </a:pPr>
            <a:endParaRPr lang="ru-RU" altLang="en-US" sz="2800" b="1">
              <a:solidFill>
                <a:srgbClr val="333333"/>
              </a:solidFill>
              <a:latin typeface="Times New Roman" panose="02020603050405020304" charset="0"/>
              <a:ea typeface="TAN Pearl"/>
              <a:cs typeface="Times New Roman" panose="02020603050405020304" charset="0"/>
              <a:sym typeface="TAN Pearl"/>
            </a:endParaRPr>
          </a:p>
          <a:p>
            <a:pPr algn="l">
              <a:lnSpc>
                <a:spcPct val="100000"/>
              </a:lnSpc>
            </a:pPr>
            <a:endParaRPr lang="ru-RU" altLang="en-US" sz="2800" b="1">
              <a:solidFill>
                <a:srgbClr val="333333"/>
              </a:solidFill>
              <a:latin typeface="Times New Roman" panose="02020603050405020304" charset="0"/>
              <a:ea typeface="TAN Pearl"/>
              <a:cs typeface="Times New Roman" panose="02020603050405020304" charset="0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878965" y="495300"/>
            <a:ext cx="15198725" cy="107759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ru-RU" altLang="en-US" sz="32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2</a:t>
            </a:r>
            <a:r>
              <a:rPr lang="ru-RU" altLang="en-US" sz="30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. Выявление развития у обучающихся способностей к научной (интеллектуальной), творческойю, физкультурно-спортивной деятельности</a:t>
            </a:r>
            <a:endParaRPr lang="ru-RU" altLang="en-US" sz="3000" b="1" u="none" strike="noStrike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pic>
        <p:nvPicPr>
          <p:cNvPr id="10" name="Изображение 9" descr="3333"/>
          <p:cNvPicPr>
            <a:picLocks noChangeAspect="1"/>
          </p:cNvPicPr>
          <p:nvPr/>
        </p:nvPicPr>
        <p:blipFill>
          <a:blip r:embed="rId6">
            <a:lum bright="6000"/>
          </a:blip>
          <a:stretch>
            <a:fillRect/>
          </a:stretch>
        </p:blipFill>
        <p:spPr>
          <a:xfrm>
            <a:off x="2209800" y="2705100"/>
            <a:ext cx="4128770" cy="57105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Изображение 11" descr="4444"/>
          <p:cNvPicPr>
            <a:picLocks noChangeAspect="1"/>
          </p:cNvPicPr>
          <p:nvPr/>
        </p:nvPicPr>
        <p:blipFill>
          <a:blip r:embed="rId7">
            <a:lum bright="6000"/>
          </a:blip>
          <a:stretch>
            <a:fillRect/>
          </a:stretch>
        </p:blipFill>
        <p:spPr>
          <a:xfrm>
            <a:off x="6553200" y="4000500"/>
            <a:ext cx="4081780" cy="564261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010530" y="19428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09600" y="1948815"/>
            <a:ext cx="16664305" cy="78314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endParaRPr lang="ru-RU" altLang="en-US" sz="2800" b="1">
              <a:solidFill>
                <a:srgbClr val="333333"/>
              </a:solidFill>
              <a:latin typeface="Times New Roman" panose="02020603050405020304" charset="0"/>
              <a:ea typeface="TAN Pearl"/>
              <a:cs typeface="Times New Roman" panose="02020603050405020304" charset="0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48000" y="495300"/>
            <a:ext cx="14029690" cy="107759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ru-RU" altLang="en-US" sz="32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2</a:t>
            </a:r>
            <a:r>
              <a:rPr lang="ru-RU" altLang="en-US" sz="30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. Выявление развития у обучающихся способностей к научной (интеллектуальной), творческойю, физкультурно-спортивной деятельности</a:t>
            </a:r>
            <a:endParaRPr lang="ru-RU" altLang="en-US" sz="3000" b="1" u="none" strike="noStrike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pic>
        <p:nvPicPr>
          <p:cNvPr id="10" name="Изображение 9" descr="175664242193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" y="5612765"/>
            <a:ext cx="2917190" cy="4126865"/>
          </a:xfrm>
          <a:prstGeom prst="rect">
            <a:avLst/>
          </a:prstGeom>
        </p:spPr>
      </p:pic>
      <p:pic>
        <p:nvPicPr>
          <p:cNvPr id="12" name="Изображение 11" descr="175664242198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39160" y="2171700"/>
            <a:ext cx="2698750" cy="3818255"/>
          </a:xfrm>
          <a:prstGeom prst="rect">
            <a:avLst/>
          </a:prstGeom>
        </p:spPr>
      </p:pic>
      <p:pic>
        <p:nvPicPr>
          <p:cNvPr id="13" name="Изображение 12" descr="175664242204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163050" y="1866900"/>
            <a:ext cx="2955925" cy="4181475"/>
          </a:xfrm>
          <a:prstGeom prst="rect">
            <a:avLst/>
          </a:prstGeom>
        </p:spPr>
      </p:pic>
      <p:pic>
        <p:nvPicPr>
          <p:cNvPr id="15" name="Изображение 14" descr="175664242212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192000" y="5446395"/>
            <a:ext cx="2746375" cy="3886200"/>
          </a:xfrm>
          <a:prstGeom prst="rect">
            <a:avLst/>
          </a:prstGeom>
        </p:spPr>
      </p:pic>
      <p:sp>
        <p:nvSpPr>
          <p:cNvPr id="16" name="Текстовое поле 15"/>
          <p:cNvSpPr txBox="1"/>
          <p:nvPr/>
        </p:nvSpPr>
        <p:spPr>
          <a:xfrm>
            <a:off x="3439160" y="9258300"/>
            <a:ext cx="10137775" cy="4476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Победы и призовые места в Всероссийских онлайн-олимпиадах в сети Интернет»;</a:t>
            </a:r>
          </a:p>
          <a:p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и в Республиканской олимпиаде профессионального мастерства</a:t>
            </a:r>
          </a:p>
        </p:txBody>
      </p:sp>
      <p:pic>
        <p:nvPicPr>
          <p:cNvPr id="17" name="Изображение 16" descr="1756652725373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5011400" y="1485900"/>
            <a:ext cx="3002915" cy="4244340"/>
          </a:xfrm>
          <a:prstGeom prst="rect">
            <a:avLst/>
          </a:prstGeom>
        </p:spPr>
      </p:pic>
      <p:pic>
        <p:nvPicPr>
          <p:cNvPr id="23" name="Изображение 22" descr="1756655002446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138545" y="5219700"/>
            <a:ext cx="2917190" cy="39636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010530" y="19428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09600" y="1948815"/>
            <a:ext cx="16664305" cy="78314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endParaRPr lang="ru-RU" altLang="en-US" sz="2800" b="1">
              <a:solidFill>
                <a:srgbClr val="333333"/>
              </a:solidFill>
              <a:latin typeface="Times New Roman" panose="02020603050405020304" charset="0"/>
              <a:ea typeface="TAN Pearl"/>
              <a:cs typeface="Times New Roman" panose="02020603050405020304" charset="0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48000" y="495300"/>
            <a:ext cx="14029690" cy="107759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ru-RU" altLang="en-US" sz="32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2</a:t>
            </a:r>
            <a:r>
              <a:rPr lang="ru-RU" altLang="en-US" sz="3000" b="1">
                <a:solidFill>
                  <a:srgbClr val="000000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. Выявление развития у обучающихся способностей к научной (интеллектуальной), творческойю, физкультурно-спортивной деятельности</a:t>
            </a:r>
            <a:endParaRPr lang="ru-RU" altLang="en-US" sz="3000" b="1" u="none" strike="noStrike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649605" y="9105900"/>
            <a:ext cx="12866370" cy="7289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Победы и призовые места в Всероссийских онлайн-конкурсах в сети «Интернет»;</a:t>
            </a:r>
          </a:p>
          <a:p>
            <a:pPr algn="ctr"/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 участие в (заочных) Республиканских конкурсах</a:t>
            </a:r>
          </a:p>
          <a:p>
            <a:pPr algn="ctr"/>
            <a:endParaRPr lang="ru-RU" altLang="en-US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8" name="Изображение 17" descr="175664242218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17905" y="2348865"/>
            <a:ext cx="3816350" cy="5399405"/>
          </a:xfrm>
          <a:prstGeom prst="rect">
            <a:avLst/>
          </a:prstGeom>
        </p:spPr>
      </p:pic>
      <p:pic>
        <p:nvPicPr>
          <p:cNvPr id="19" name="Изображение 18" descr="175664242215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905240" y="2019300"/>
            <a:ext cx="3689985" cy="5221605"/>
          </a:xfrm>
          <a:prstGeom prst="rect">
            <a:avLst/>
          </a:prstGeom>
        </p:spPr>
      </p:pic>
      <p:pic>
        <p:nvPicPr>
          <p:cNvPr id="20" name="Изображение 19" descr="175664234104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36185" y="3924300"/>
            <a:ext cx="3667125" cy="5173345"/>
          </a:xfrm>
          <a:prstGeom prst="rect">
            <a:avLst/>
          </a:prstGeom>
        </p:spPr>
      </p:pic>
      <p:pic>
        <p:nvPicPr>
          <p:cNvPr id="21" name="Изображение 20" descr="175664234144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33985" y="4060190"/>
            <a:ext cx="3615690" cy="50374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315330" y="14856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57200" y="1747520"/>
            <a:ext cx="17218660" cy="802703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12135"/>
              </a:lnSpc>
            </a:pPr>
            <a:endParaRPr lang="en-US" sz="8665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48000" y="495300"/>
            <a:ext cx="14029690" cy="107759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ru-RU" altLang="en-US" sz="3000">
                <a:solidFill>
                  <a:srgbClr val="000000"/>
                </a:solidFill>
                <a:latin typeface="Pinyon Script" panose="020105010801010D0002"/>
                <a:ea typeface="Pinyon Script" panose="020105010801010D0002"/>
                <a:cs typeface="Pinyon Script" panose="020105010801010D0002"/>
                <a:sym typeface="Pinyon Script" panose="020105010801010D0002"/>
              </a:rPr>
              <a:t>3.Личный вклад в повышение качества образования, совершенствование методов обучения</a:t>
            </a:r>
            <a:endParaRPr lang="ru-RU" altLang="en-US" sz="3000" b="1" u="none" strike="noStrike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pic>
        <p:nvPicPr>
          <p:cNvPr id="10" name="Изображение 9" descr="17566423410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80000">
            <a:off x="13314045" y="1299210"/>
            <a:ext cx="3088640" cy="4291330"/>
          </a:xfrm>
          <a:prstGeom prst="rect">
            <a:avLst/>
          </a:prstGeom>
        </p:spPr>
      </p:pic>
      <p:pic>
        <p:nvPicPr>
          <p:cNvPr id="12" name="Изображение 11" descr="175664533472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9400" y="1512570"/>
            <a:ext cx="5166360" cy="3566795"/>
          </a:xfrm>
          <a:prstGeom prst="rect">
            <a:avLst/>
          </a:prstGeom>
        </p:spPr>
      </p:pic>
      <p:pic>
        <p:nvPicPr>
          <p:cNvPr id="13" name="Изображение 12" descr="175664242209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0940000">
            <a:off x="2183765" y="1221740"/>
            <a:ext cx="3211195" cy="4035425"/>
          </a:xfrm>
          <a:prstGeom prst="rect">
            <a:avLst/>
          </a:prstGeom>
        </p:spPr>
      </p:pic>
      <p:pic>
        <p:nvPicPr>
          <p:cNvPr id="15" name="Изображение 14" descr="175664242206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77000" y="5357495"/>
            <a:ext cx="3142615" cy="4442460"/>
          </a:xfrm>
          <a:prstGeom prst="rect">
            <a:avLst/>
          </a:prstGeom>
        </p:spPr>
      </p:pic>
      <p:pic>
        <p:nvPicPr>
          <p:cNvPr id="16" name="Изображение 15" descr="175664242195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480000">
            <a:off x="11221720" y="5248275"/>
            <a:ext cx="3148330" cy="4453890"/>
          </a:xfrm>
          <a:prstGeom prst="rect">
            <a:avLst/>
          </a:prstGeom>
        </p:spPr>
      </p:pic>
      <p:pic>
        <p:nvPicPr>
          <p:cNvPr id="17" name="Изображение 16" descr="175664234149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180000">
            <a:off x="1161415" y="5524500"/>
            <a:ext cx="2999105" cy="42335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315330" y="14856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57200" y="1747520"/>
            <a:ext cx="17218660" cy="802703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12135"/>
              </a:lnSpc>
            </a:pPr>
            <a:endParaRPr lang="en-US" sz="8665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48000" y="495300"/>
            <a:ext cx="14029690" cy="107759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</a:pPr>
            <a:r>
              <a:rPr lang="ru-RU" altLang="en-US" sz="3000">
                <a:solidFill>
                  <a:srgbClr val="000000"/>
                </a:solidFill>
                <a:latin typeface="Pinyon Script" panose="020105010801010D0002"/>
                <a:ea typeface="Pinyon Script" panose="020105010801010D0002"/>
                <a:cs typeface="Pinyon Script" panose="020105010801010D0002"/>
                <a:sym typeface="Pinyon Script" panose="020105010801010D0002"/>
              </a:rPr>
              <a:t>3.Личный вклад в повышение качества образования, совершенствование методов обучения </a:t>
            </a:r>
            <a:endParaRPr lang="ru-RU" altLang="en-US" sz="3000" b="1" u="none" strike="noStrike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pic>
        <p:nvPicPr>
          <p:cNvPr id="18" name="Изображение 17" descr="175664234129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2800" y="1790700"/>
            <a:ext cx="3894455" cy="5525135"/>
          </a:xfrm>
          <a:prstGeom prst="rect">
            <a:avLst/>
          </a:prstGeom>
        </p:spPr>
      </p:pic>
      <p:pic>
        <p:nvPicPr>
          <p:cNvPr id="19" name="Изображение 18" descr="17566423412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3800" y="1562100"/>
            <a:ext cx="8229600" cy="2293620"/>
          </a:xfrm>
          <a:prstGeom prst="rect">
            <a:avLst/>
          </a:prstGeom>
        </p:spPr>
      </p:pic>
      <p:pic>
        <p:nvPicPr>
          <p:cNvPr id="20" name="Изображение 19" descr="17566536996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72400" y="4000500"/>
            <a:ext cx="6520815" cy="469138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softEdge rad="63500"/>
          </a:effectLst>
        </p:spPr>
      </p:pic>
      <p:sp>
        <p:nvSpPr>
          <p:cNvPr id="22" name="Текстовое поле 21"/>
          <p:cNvSpPr txBox="1"/>
          <p:nvPr/>
        </p:nvSpPr>
        <p:spPr>
          <a:xfrm>
            <a:off x="1285875" y="9182100"/>
            <a:ext cx="93173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Участие в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XI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 Межрегиональной научно-практической конференции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посвященной памяти Голикова М.Е.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010530" y="19428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62000" y="1948815"/>
            <a:ext cx="16664305" cy="78314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12135"/>
              </a:lnSpc>
            </a:pPr>
            <a:endParaRPr lang="en-US" sz="8665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048000" y="495300"/>
            <a:ext cx="14029690" cy="128778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80000"/>
              </a:lnSpc>
            </a:pPr>
            <a:r>
              <a:rPr lang="ru-RU" altLang="en-US" sz="2800" b="1" spc="47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Lustria" panose="02000603060000020004"/>
                <a:cs typeface="Times New Roman" panose="02020603050405020304" charset="0"/>
                <a:sym typeface="Lustria" panose="02000603060000020004"/>
              </a:rPr>
              <a:t>4.Транслирование в педагогических коллективах опыта практических результатов своей профессиональной деятельности (доклад,выступление,открытые уроки,мастер-классы)</a:t>
            </a:r>
            <a:endParaRPr lang="ru-RU" altLang="en-US" sz="2800" b="1" u="none" strike="noStrike" spc="475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Lustria" panose="02000603060000020004"/>
              <a:cs typeface="Times New Roman" panose="02020603050405020304" charset="0"/>
              <a:sym typeface="Lustria" panose="02000603060000020004"/>
            </a:endParaRPr>
          </a:p>
        </p:txBody>
      </p:sp>
      <p:pic>
        <p:nvPicPr>
          <p:cNvPr id="10" name="Изображение 9" descr="7777"/>
          <p:cNvPicPr>
            <a:picLocks noChangeAspect="1"/>
          </p:cNvPicPr>
          <p:nvPr/>
        </p:nvPicPr>
        <p:blipFill>
          <a:blip r:embed="rId6">
            <a:lum bright="12000"/>
          </a:blip>
          <a:stretch>
            <a:fillRect/>
          </a:stretch>
        </p:blipFill>
        <p:spPr>
          <a:xfrm>
            <a:off x="6553200" y="2171700"/>
            <a:ext cx="5485130" cy="738251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3989" y="430070"/>
            <a:ext cx="17520022" cy="9426859"/>
            <a:chOff x="0" y="0"/>
            <a:chExt cx="4614327" cy="24827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4327" cy="2482794"/>
            </a:xfrm>
            <a:custGeom>
              <a:avLst/>
              <a:gdLst/>
              <a:ahLst/>
              <a:cxnLst/>
              <a:rect l="l" t="t" r="r" b="b"/>
              <a:pathLst>
                <a:path w="4614327" h="2482794">
                  <a:moveTo>
                    <a:pt x="0" y="0"/>
                  </a:moveTo>
                  <a:lnTo>
                    <a:pt x="4614327" y="0"/>
                  </a:lnTo>
                  <a:lnTo>
                    <a:pt x="4614327" y="2482794"/>
                  </a:lnTo>
                  <a:lnTo>
                    <a:pt x="0" y="2482794"/>
                  </a:lnTo>
                  <a:close/>
                </a:path>
              </a:pathLst>
            </a:custGeom>
            <a:solidFill>
              <a:srgbClr val="DDD3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14327" cy="2520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7315330" y="1333217"/>
            <a:ext cx="5584728" cy="4762"/>
          </a:xfrm>
          <a:prstGeom prst="line">
            <a:avLst/>
          </a:prstGeom>
          <a:ln w="9525" cap="flat">
            <a:solidFill>
              <a:srgbClr val="8D8D8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Freeform 6"/>
          <p:cNvSpPr/>
          <p:nvPr/>
        </p:nvSpPr>
        <p:spPr>
          <a:xfrm rot="5400000">
            <a:off x="1280732" y="-2350983"/>
            <a:ext cx="5668137" cy="8229600"/>
          </a:xfrm>
          <a:custGeom>
            <a:avLst/>
            <a:gdLst/>
            <a:ahLst/>
            <a:cxnLst/>
            <a:rect l="l" t="t" r="r" b="b"/>
            <a:pathLst>
              <a:path w="5668137" h="8229600">
                <a:moveTo>
                  <a:pt x="0" y="0"/>
                </a:moveTo>
                <a:lnTo>
                  <a:pt x="5668136" y="0"/>
                </a:lnTo>
                <a:lnTo>
                  <a:pt x="56681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12995259" y="4229004"/>
            <a:ext cx="5559404" cy="6556545"/>
          </a:xfrm>
          <a:custGeom>
            <a:avLst/>
            <a:gdLst/>
            <a:ahLst/>
            <a:cxnLst/>
            <a:rect l="l" t="t" r="r" b="b"/>
            <a:pathLst>
              <a:path w="5559404" h="6556545">
                <a:moveTo>
                  <a:pt x="0" y="0"/>
                </a:moveTo>
                <a:lnTo>
                  <a:pt x="5559405" y="0"/>
                </a:lnTo>
                <a:lnTo>
                  <a:pt x="5559405" y="6556546"/>
                </a:lnTo>
                <a:lnTo>
                  <a:pt x="0" y="65565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532447" y="7302472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9" y="0"/>
                </a:lnTo>
                <a:lnTo>
                  <a:pt x="42301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144216" y="-775134"/>
            <a:ext cx="4230168" cy="4114800"/>
          </a:xfrm>
          <a:custGeom>
            <a:avLst/>
            <a:gdLst/>
            <a:ahLst/>
            <a:cxnLst/>
            <a:rect l="l" t="t" r="r" b="b"/>
            <a:pathLst>
              <a:path w="4230168" h="4114800">
                <a:moveTo>
                  <a:pt x="0" y="0"/>
                </a:moveTo>
                <a:lnTo>
                  <a:pt x="4230168" y="0"/>
                </a:lnTo>
                <a:lnTo>
                  <a:pt x="4230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24815" y="1432560"/>
            <a:ext cx="17389475" cy="83477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12135"/>
              </a:lnSpc>
            </a:pPr>
            <a:endParaRPr lang="en-US" sz="8665">
              <a:solidFill>
                <a:srgbClr val="333333"/>
              </a:solidFill>
              <a:latin typeface="TAN Pearl"/>
              <a:ea typeface="TAN Pearl"/>
              <a:cs typeface="TAN Pearl"/>
              <a:sym typeface="TAN Pear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505200" y="495300"/>
            <a:ext cx="14029690" cy="89598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ctr">
              <a:lnSpc>
                <a:spcPct val="80000"/>
              </a:lnSpc>
            </a:pPr>
            <a:r>
              <a:rPr lang="ru-RU" altLang="en-US" sz="2800" b="1" u="none" strike="noStrike" spc="47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Lustria" panose="02000603060000020004"/>
                <a:cs typeface="Times New Roman" panose="02020603050405020304" charset="0"/>
                <a:sym typeface="Lustria" panose="02000603060000020004"/>
              </a:rPr>
              <a:t>5.Активное участие в работе методических объединений педагогов своей образовательной организации </a:t>
            </a:r>
          </a:p>
        </p:txBody>
      </p:sp>
      <p:pic>
        <p:nvPicPr>
          <p:cNvPr id="10" name="Изображение 9" descr="8888"/>
          <p:cNvPicPr>
            <a:picLocks noChangeAspect="1"/>
          </p:cNvPicPr>
          <p:nvPr/>
        </p:nvPicPr>
        <p:blipFill>
          <a:blip r:embed="rId6">
            <a:lum bright="12000"/>
          </a:blip>
          <a:srcRect l="4035" r="2762"/>
          <a:stretch>
            <a:fillRect/>
          </a:stretch>
        </p:blipFill>
        <p:spPr>
          <a:xfrm>
            <a:off x="6629400" y="1562100"/>
            <a:ext cx="5486400" cy="783780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74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-1425150" y="4025177"/>
            <a:ext cx="10757647" cy="8229600"/>
          </a:xfrm>
          <a:custGeom>
            <a:avLst/>
            <a:gdLst/>
            <a:ahLst/>
            <a:cxnLst/>
            <a:rect l="l" t="t" r="r" b="b"/>
            <a:pathLst>
              <a:path w="10757647" h="8229600">
                <a:moveTo>
                  <a:pt x="0" y="0"/>
                </a:moveTo>
                <a:lnTo>
                  <a:pt x="10757648" y="0"/>
                </a:lnTo>
                <a:lnTo>
                  <a:pt x="1075764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35527" y="-3185096"/>
            <a:ext cx="10757647" cy="8229600"/>
          </a:xfrm>
          <a:custGeom>
            <a:avLst/>
            <a:gdLst/>
            <a:ahLst/>
            <a:cxnLst/>
            <a:rect l="l" t="t" r="r" b="b"/>
            <a:pathLst>
              <a:path w="10757647" h="8229600">
                <a:moveTo>
                  <a:pt x="0" y="0"/>
                </a:moveTo>
                <a:lnTo>
                  <a:pt x="10757647" y="0"/>
                </a:lnTo>
                <a:lnTo>
                  <a:pt x="1075764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808116" y="-5780259"/>
            <a:ext cx="10757647" cy="8229600"/>
          </a:xfrm>
          <a:custGeom>
            <a:avLst/>
            <a:gdLst/>
            <a:ahLst/>
            <a:cxnLst/>
            <a:rect l="l" t="t" r="r" b="b"/>
            <a:pathLst>
              <a:path w="10757647" h="8229600">
                <a:moveTo>
                  <a:pt x="0" y="0"/>
                </a:moveTo>
                <a:lnTo>
                  <a:pt x="10757647" y="0"/>
                </a:lnTo>
                <a:lnTo>
                  <a:pt x="1075764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7618760" y="3158230"/>
            <a:ext cx="10757647" cy="8229600"/>
          </a:xfrm>
          <a:custGeom>
            <a:avLst/>
            <a:gdLst/>
            <a:ahLst/>
            <a:cxnLst/>
            <a:rect l="l" t="t" r="r" b="b"/>
            <a:pathLst>
              <a:path w="10757647" h="8229600">
                <a:moveTo>
                  <a:pt x="0" y="0"/>
                </a:moveTo>
                <a:lnTo>
                  <a:pt x="10757647" y="0"/>
                </a:lnTo>
                <a:lnTo>
                  <a:pt x="1075764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23265" y="3467100"/>
            <a:ext cx="16784955" cy="20713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6155"/>
              </a:lnSpc>
              <a:spcBef>
                <a:spcPct val="0"/>
              </a:spcBef>
            </a:pPr>
            <a:r>
              <a:rPr lang="ru-RU" altLang="en-US" sz="11540" u="none" strike="noStrike">
                <a:solidFill>
                  <a:srgbClr val="AE8C5E"/>
                </a:solidFill>
                <a:latin typeface="Brown Sugar" panose="02000506000000020004"/>
                <a:ea typeface="Brown Sugar" panose="02000506000000020004"/>
                <a:cs typeface="Brown Sugar" panose="02000506000000020004"/>
                <a:sym typeface="Brown Sugar" panose="02000506000000020004"/>
              </a:rPr>
              <a:t>Спасибо за внимание!</a:t>
            </a:r>
          </a:p>
        </p:txBody>
      </p:sp>
      <p:sp>
        <p:nvSpPr>
          <p:cNvPr id="11" name="Freeform 11"/>
          <p:cNvSpPr/>
          <p:nvPr/>
        </p:nvSpPr>
        <p:spPr>
          <a:xfrm>
            <a:off x="-1192036" y="-1070394"/>
            <a:ext cx="4441471" cy="4114800"/>
          </a:xfrm>
          <a:custGeom>
            <a:avLst/>
            <a:gdLst/>
            <a:ahLst/>
            <a:cxnLst/>
            <a:rect l="l" t="t" r="r" b="b"/>
            <a:pathLst>
              <a:path w="4441471" h="4114800">
                <a:moveTo>
                  <a:pt x="0" y="0"/>
                </a:moveTo>
                <a:lnTo>
                  <a:pt x="4441472" y="0"/>
                </a:lnTo>
                <a:lnTo>
                  <a:pt x="44414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820388" y="7334671"/>
            <a:ext cx="4441471" cy="4114800"/>
          </a:xfrm>
          <a:custGeom>
            <a:avLst/>
            <a:gdLst/>
            <a:ahLst/>
            <a:cxnLst/>
            <a:rect l="l" t="t" r="r" b="b"/>
            <a:pathLst>
              <a:path w="4441471" h="4114800">
                <a:moveTo>
                  <a:pt x="0" y="0"/>
                </a:moveTo>
                <a:lnTo>
                  <a:pt x="4441471" y="0"/>
                </a:lnTo>
                <a:lnTo>
                  <a:pt x="444147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WPS Presentation</Application>
  <PresentationFormat>Произвольный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TAN Pearl</vt:lpstr>
      <vt:lpstr>Bodoni FLF</vt:lpstr>
      <vt:lpstr>Times New Roman</vt:lpstr>
      <vt:lpstr>The Seasons Light</vt:lpstr>
      <vt:lpstr>Pinyon Script</vt:lpstr>
      <vt:lpstr>Lustria</vt:lpstr>
      <vt:lpstr>Brown Sugar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Copia de Retirement Certificate</dc:title>
  <dc:creator>Сергей</dc:creator>
  <cp:lastModifiedBy>Сергей</cp:lastModifiedBy>
  <cp:revision>10</cp:revision>
  <dcterms:created xsi:type="dcterms:W3CDTF">2006-08-16T00:00:00Z</dcterms:created>
  <dcterms:modified xsi:type="dcterms:W3CDTF">2025-09-03T09:30:46Z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8FF9251AE65C4708B17C1E4CA11804A5_13</vt:lpwstr>
  </property>
  <property fmtid="{D5CDD505-2E9C-101B-9397-08002B2CF9AE}" pid="3" name="KSOProductBuildVer">
    <vt:lpwstr>1049-12.2.0.22549</vt:lpwstr>
  </property>
</Properties>
</file>