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</p:sldMasterIdLst>
  <p:notesMasterIdLst>
    <p:notesMasterId r:id="rId49"/>
  </p:notesMasterIdLst>
  <p:sldIdLst>
    <p:sldId id="256" r:id="rId2"/>
    <p:sldId id="273" r:id="rId3"/>
    <p:sldId id="435" r:id="rId4"/>
    <p:sldId id="440" r:id="rId5"/>
    <p:sldId id="257" r:id="rId6"/>
    <p:sldId id="434" r:id="rId7"/>
    <p:sldId id="444" r:id="rId8"/>
    <p:sldId id="423" r:id="rId9"/>
    <p:sldId id="433" r:id="rId10"/>
    <p:sldId id="447" r:id="rId11"/>
    <p:sldId id="274" r:id="rId12"/>
    <p:sldId id="448" r:id="rId13"/>
    <p:sldId id="426" r:id="rId14"/>
    <p:sldId id="425" r:id="rId15"/>
    <p:sldId id="432" r:id="rId16"/>
    <p:sldId id="431" r:id="rId17"/>
    <p:sldId id="337" r:id="rId18"/>
    <p:sldId id="420" r:id="rId19"/>
    <p:sldId id="446" r:id="rId20"/>
    <p:sldId id="379" r:id="rId21"/>
    <p:sldId id="417" r:id="rId22"/>
    <p:sldId id="430" r:id="rId23"/>
    <p:sldId id="442" r:id="rId24"/>
    <p:sldId id="438" r:id="rId25"/>
    <p:sldId id="439" r:id="rId26"/>
    <p:sldId id="437" r:id="rId27"/>
    <p:sldId id="443" r:id="rId28"/>
    <p:sldId id="419" r:id="rId29"/>
    <p:sldId id="441" r:id="rId30"/>
    <p:sldId id="429" r:id="rId31"/>
    <p:sldId id="396" r:id="rId32"/>
    <p:sldId id="366" r:id="rId33"/>
    <p:sldId id="428" r:id="rId34"/>
    <p:sldId id="392" r:id="rId35"/>
    <p:sldId id="445" r:id="rId36"/>
    <p:sldId id="393" r:id="rId37"/>
    <p:sldId id="421" r:id="rId38"/>
    <p:sldId id="387" r:id="rId39"/>
    <p:sldId id="342" r:id="rId40"/>
    <p:sldId id="418" r:id="rId41"/>
    <p:sldId id="424" r:id="rId42"/>
    <p:sldId id="414" r:id="rId43"/>
    <p:sldId id="427" r:id="rId44"/>
    <p:sldId id="402" r:id="rId45"/>
    <p:sldId id="394" r:id="rId46"/>
    <p:sldId id="411" r:id="rId47"/>
    <p:sldId id="436" r:id="rId4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5C14AC"/>
    <a:srgbClr val="A50021"/>
    <a:srgbClr val="800000"/>
    <a:srgbClr val="CC6600"/>
    <a:srgbClr val="CC0000"/>
    <a:srgbClr val="00CC99"/>
    <a:srgbClr val="66FFFF"/>
    <a:srgbClr val="2491C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98" autoAdjust="0"/>
    <p:restoredTop sz="86447" autoAdjust="0"/>
  </p:normalViewPr>
  <p:slideViewPr>
    <p:cSldViewPr>
      <p:cViewPr varScale="1">
        <p:scale>
          <a:sx n="91" d="100"/>
          <a:sy n="91" d="100"/>
        </p:scale>
        <p:origin x="-216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5556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34314749562360952"/>
          <c:y val="5.4060247059636232E-2"/>
          <c:w val="0.65685252624671964"/>
          <c:h val="0.76839591535433194"/>
        </c:manualLayout>
      </c:layout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0.69700000000000029</c:v>
                </c:pt>
                <c:pt idx="1">
                  <c:v>0.71200000000000063</c:v>
                </c:pt>
                <c:pt idx="2">
                  <c:v>0.73900000000000088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2019-2020</c:v>
                </c:pt>
                <c:pt idx="1">
                  <c:v>2020-2021</c:v>
                </c:pt>
                <c:pt idx="2">
                  <c:v>2021-2022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overlap val="100"/>
        <c:axId val="66970368"/>
        <c:axId val="66971904"/>
      </c:barChart>
      <c:catAx>
        <c:axId val="66970368"/>
        <c:scaling>
          <c:orientation val="minMax"/>
        </c:scaling>
        <c:axPos val="b"/>
        <c:tickLblPos val="nextTo"/>
        <c:crossAx val="66971904"/>
        <c:crosses val="autoZero"/>
        <c:auto val="1"/>
        <c:lblAlgn val="ctr"/>
        <c:lblOffset val="100"/>
      </c:catAx>
      <c:valAx>
        <c:axId val="66971904"/>
        <c:scaling>
          <c:orientation val="minMax"/>
        </c:scaling>
        <c:axPos val="l"/>
        <c:majorGridlines/>
        <c:numFmt formatCode="0.00%" sourceLinked="1"/>
        <c:tickLblPos val="nextTo"/>
        <c:crossAx val="6697036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6146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48137" name="Rectangle 8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55700" y="933450"/>
            <a:ext cx="4341813" cy="3351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6153" name="Rectangle 9"/>
          <p:cNvSpPr>
            <a:spLocks noGrp="1" noChangeArrowheads="1"/>
          </p:cNvSpPr>
          <p:nvPr>
            <p:ph type="body"/>
          </p:nvPr>
        </p:nvSpPr>
        <p:spPr bwMode="auto">
          <a:xfrm>
            <a:off x="1031875" y="4624388"/>
            <a:ext cx="4595813" cy="3722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/>
          <p:cNvSpPr txBox="1">
            <a:spLocks noChangeArrowheads="1"/>
          </p:cNvSpPr>
          <p:nvPr/>
        </p:nvSpPr>
        <p:spPr bwMode="auto">
          <a:xfrm>
            <a:off x="1143000" y="677863"/>
            <a:ext cx="4572000" cy="344487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body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933450"/>
            <a:ext cx="4476750" cy="335915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12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933450"/>
            <a:ext cx="4471988" cy="33543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01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3788" y="933450"/>
            <a:ext cx="4465637" cy="33512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933450"/>
            <a:ext cx="4478338" cy="33607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3788" y="933450"/>
            <a:ext cx="4465637" cy="33512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933450"/>
            <a:ext cx="4478338" cy="33607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933450"/>
            <a:ext cx="4478338" cy="33607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933450"/>
            <a:ext cx="4478338" cy="33607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92200" y="933450"/>
            <a:ext cx="4478338" cy="33607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31875" y="4624388"/>
            <a:ext cx="4597400" cy="3724275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71513" y="1906588"/>
            <a:ext cx="3819525" cy="4508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906588"/>
            <a:ext cx="3819525" cy="4508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139700"/>
            <a:ext cx="1947863" cy="62753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1513" y="139700"/>
            <a:ext cx="5691187" cy="62753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B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AutoShape 1"/>
          <p:cNvSpPr>
            <a:spLocks noChangeArrowheads="1"/>
          </p:cNvSpPr>
          <p:nvPr/>
        </p:nvSpPr>
        <p:spPr bwMode="auto">
          <a:xfrm>
            <a:off x="366713" y="1717675"/>
            <a:ext cx="8775700" cy="5140325"/>
          </a:xfrm>
          <a:prstGeom prst="roundRect">
            <a:avLst>
              <a:gd name="adj" fmla="val 28"/>
            </a:avLst>
          </a:prstGeom>
          <a:solidFill>
            <a:srgbClr val="DDDDDD"/>
          </a:solidFill>
          <a:ln w="936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71513" y="139700"/>
            <a:ext cx="7791450" cy="1868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1513" y="1906588"/>
            <a:ext cx="7791450" cy="450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2" name="AutoShape 4"/>
          <p:cNvSpPr>
            <a:spLocks noChangeArrowheads="1"/>
          </p:cNvSpPr>
          <p:nvPr/>
        </p:nvSpPr>
        <p:spPr bwMode="auto">
          <a:xfrm>
            <a:off x="0" y="0"/>
            <a:ext cx="165100" cy="833438"/>
          </a:xfrm>
          <a:prstGeom prst="roundRect">
            <a:avLst>
              <a:gd name="adj" fmla="val 958"/>
            </a:avLst>
          </a:prstGeom>
          <a:solidFill>
            <a:srgbClr val="125C8D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0" y="2160588"/>
            <a:ext cx="165100" cy="833437"/>
          </a:xfrm>
          <a:prstGeom prst="roundRect">
            <a:avLst>
              <a:gd name="adj" fmla="val 958"/>
            </a:avLst>
          </a:prstGeom>
          <a:solidFill>
            <a:srgbClr val="125C8D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0" y="1060450"/>
            <a:ext cx="165100" cy="833438"/>
          </a:xfrm>
          <a:prstGeom prst="roundRect">
            <a:avLst>
              <a:gd name="adj" fmla="val 958"/>
            </a:avLst>
          </a:prstGeom>
          <a:solidFill>
            <a:srgbClr val="125C8D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MS Gothic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ransition spd="med">
    <p:wipe dir="d"/>
  </p:transition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333333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333333"/>
          </a:solidFill>
          <a:latin typeface="Arial" charset="0"/>
          <a:ea typeface="Lucida Sans Unicode" pitchFamily="32" charset="0"/>
          <a:cs typeface="Lucida Sans Unicode" pitchFamily="32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1044;&#1086;&#1082;&#1091;&#1084;&#1077;&#1085;&#1090;&#1099;_&#1075;&#1088;&#1072;&#1084;&#1086;&#1090;&#1099;/&#1057;&#1077;&#1088;&#1090;&#1080;&#1092;&#1080;&#1082;&#1072;&#1090;_&#1052;&#1056;&#1048;&#1054;.jpg" TargetMode="External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9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pn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5.png"/><Relationship Id="rId5" Type="http://schemas.openxmlformats.org/officeDocument/2006/relationships/image" Target="../media/image64.jpeg"/><Relationship Id="rId10" Type="http://schemas.openxmlformats.org/officeDocument/2006/relationships/image" Target="../media/image69.jpeg"/><Relationship Id="rId4" Type="http://schemas.openxmlformats.org/officeDocument/2006/relationships/image" Target="../media/image63.png"/><Relationship Id="rId9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Relationship Id="rId9" Type="http://schemas.openxmlformats.org/officeDocument/2006/relationships/image" Target="../media/image7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8.pn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7" Type="http://schemas.openxmlformats.org/officeDocument/2006/relationships/image" Target="../media/image115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eg"/><Relationship Id="rId3" Type="http://schemas.openxmlformats.org/officeDocument/2006/relationships/image" Target="../media/image117.jpeg"/><Relationship Id="rId7" Type="http://schemas.openxmlformats.org/officeDocument/2006/relationships/image" Target="../media/image121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jpeg"/><Relationship Id="rId3" Type="http://schemas.openxmlformats.org/officeDocument/2006/relationships/image" Target="../media/image128.png"/><Relationship Id="rId7" Type="http://schemas.openxmlformats.org/officeDocument/2006/relationships/image" Target="../media/image131.jpe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jpeg"/><Relationship Id="rId5" Type="http://schemas.openxmlformats.org/officeDocument/2006/relationships/image" Target="../media/image130.png"/><Relationship Id="rId10" Type="http://schemas.openxmlformats.org/officeDocument/2006/relationships/image" Target="../media/image134.jpeg"/><Relationship Id="rId4" Type="http://schemas.openxmlformats.org/officeDocument/2006/relationships/image" Target="../media/image129.jpeg"/><Relationship Id="rId9" Type="http://schemas.openxmlformats.org/officeDocument/2006/relationships/image" Target="../media/image1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7.png"/><Relationship Id="rId4" Type="http://schemas.openxmlformats.org/officeDocument/2006/relationships/image" Target="../media/image14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1.png"/><Relationship Id="rId4" Type="http://schemas.openxmlformats.org/officeDocument/2006/relationships/image" Target="../media/image1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gif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8.png"/><Relationship Id="rId4" Type="http://schemas.openxmlformats.org/officeDocument/2006/relationships/image" Target="../media/image15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2.png"/><Relationship Id="rId5" Type="http://schemas.openxmlformats.org/officeDocument/2006/relationships/image" Target="../media/image171.jpeg"/><Relationship Id="rId4" Type="http://schemas.openxmlformats.org/officeDocument/2006/relationships/image" Target="../media/image17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eg"/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7.jpeg"/><Relationship Id="rId5" Type="http://schemas.openxmlformats.org/officeDocument/2006/relationships/image" Target="../media/image176.jpeg"/><Relationship Id="rId4" Type="http://schemas.openxmlformats.org/officeDocument/2006/relationships/image" Target="../media/image175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55576" y="620688"/>
            <a:ext cx="5112568" cy="2807023"/>
          </a:xfrm>
        </p:spPr>
        <p:txBody>
          <a:bodyPr lIns="90000" tIns="46800" rIns="90000" bIns="46800"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  <a:r>
              <a:rPr lang="ru-RU" sz="28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Сергеевой Любови Юрьевны, </a:t>
            </a:r>
            <a:br>
              <a:rPr lang="ru-RU" sz="28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преподавателя </a:t>
            </a:r>
            <a:br>
              <a:rPr lang="ru-RU" sz="28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ГБПОУ РМ «</a:t>
            </a:r>
            <a:r>
              <a:rPr lang="ru-RU" sz="2400" i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Темниковский</a:t>
            </a:r>
            <a:r>
              <a:rPr lang="ru-RU" sz="2400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сельскохозяйственный   колледж» </a:t>
            </a:r>
            <a:r>
              <a:rPr lang="ru-RU" sz="2400" i="1" dirty="0" smtClean="0">
                <a:solidFill>
                  <a:srgbClr val="000099"/>
                </a:solidFill>
              </a:rPr>
              <a:t/>
            </a:r>
            <a:br>
              <a:rPr lang="ru-RU" sz="2400" i="1" dirty="0" smtClean="0">
                <a:solidFill>
                  <a:srgbClr val="000099"/>
                </a:solidFill>
              </a:rPr>
            </a:br>
            <a:endParaRPr lang="ru-RU" sz="2800" i="1" dirty="0" smtClean="0">
              <a:solidFill>
                <a:srgbClr val="000099"/>
              </a:solidFill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395288" y="3500438"/>
            <a:ext cx="8748712" cy="3097212"/>
          </a:xfrm>
        </p:spPr>
        <p:txBody>
          <a:bodyPr lIns="90000" tIns="46800" rIns="90000" bIns="46800"/>
          <a:lstStyle/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</a:rPr>
              <a:t>Дата рождения:</a:t>
            </a: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 20.03.1967г.</a:t>
            </a:r>
          </a:p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</a:rPr>
              <a:t>Профессиональное образование:</a:t>
            </a: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 химик, преподаватель химии, МГУ им. Н.П. Огарева № диплома   РВ №385398  </a:t>
            </a:r>
          </a:p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дата выдачи: 29.07.1989 г. </a:t>
            </a:r>
          </a:p>
          <a:p>
            <a:pPr marL="0" indent="0" eaLnBrk="1">
              <a:lnSpc>
                <a:spcPct val="80000"/>
              </a:lnSpc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</a:rPr>
              <a:t>Стаж педагогической работы (по специальности): </a:t>
            </a: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18 лет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</a:rPr>
              <a:t>Общий трудовой стаж:</a:t>
            </a: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 31 года</a:t>
            </a:r>
          </a:p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</a:rPr>
              <a:t>Наличие квалификационной категории:</a:t>
            </a: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 высшая</a:t>
            </a:r>
          </a:p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</a:rPr>
              <a:t>Дата последней аттестации:</a:t>
            </a: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 21.12.2017  Приказ № 1055 Министерства образования РМ</a:t>
            </a:r>
          </a:p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</a:rPr>
              <a:t>Звание:</a:t>
            </a:r>
            <a:r>
              <a:rPr lang="ru-RU" sz="2400" b="1" dirty="0" smtClean="0">
                <a:solidFill>
                  <a:srgbClr val="B80047"/>
                </a:solidFill>
                <a:latin typeface="Times New Roman" pitchFamily="18" charset="0"/>
              </a:rPr>
              <a:t> Почетный работник СПО РФ</a:t>
            </a:r>
          </a:p>
          <a:p>
            <a:pPr marL="0" indent="0" eaLnBrk="1">
              <a:lnSpc>
                <a:spcPct val="80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 dirty="0" smtClean="0">
              <a:solidFill>
                <a:srgbClr val="B80047"/>
              </a:solidFill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88640"/>
            <a:ext cx="8964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ГБПОУ РМ «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Темниковский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сельскохозяйственный колледж»</a:t>
            </a:r>
            <a:r>
              <a:rPr lang="ru-RU" sz="20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44208" y="692696"/>
            <a:ext cx="1749942" cy="3019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0"/>
            <a:ext cx="8892480" cy="1124744"/>
          </a:xfrm>
        </p:spPr>
        <p:txBody>
          <a:bodyPr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B80047"/>
                </a:solidFill>
              </a:rPr>
              <a:t>1</a:t>
            </a:r>
            <a:r>
              <a:rPr lang="ru-RU" sz="3200" i="1" dirty="0" smtClean="0">
                <a:solidFill>
                  <a:srgbClr val="B80047"/>
                </a:solidFill>
              </a:rPr>
              <a:t>. </a:t>
            </a:r>
            <a:r>
              <a:rPr lang="ru-RU" sz="2400" i="1" dirty="0" smtClean="0">
                <a:solidFill>
                  <a:srgbClr val="A50021"/>
                </a:solidFill>
              </a:rPr>
              <a:t>Результаты участия в инновационной (экспериментальной) деятельности </a:t>
            </a:r>
            <a:endParaRPr lang="ru-RU" sz="2400" i="1" dirty="0" smtClean="0">
              <a:solidFill>
                <a:srgbClr val="B80047"/>
              </a:solidFill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28800"/>
            <a:ext cx="8929718" cy="5229200"/>
          </a:xfrm>
        </p:spPr>
        <p:txBody>
          <a:bodyPr/>
          <a:lstStyle/>
          <a:p>
            <a:pPr marL="677863" indent="-677863" eaLnBrk="1">
              <a:buNone/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</a:pPr>
            <a:endParaRPr lang="ru-RU" sz="1800" dirty="0" smtClean="0"/>
          </a:p>
          <a:p>
            <a:pPr marL="677863" indent="-677863" eaLnBrk="1">
              <a:buNone/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</a:pPr>
            <a:endParaRPr lang="ru-RU" sz="1800" dirty="0" smtClean="0"/>
          </a:p>
          <a:p>
            <a:pPr marL="677863" indent="-677863" eaLnBrk="1">
              <a:buNone/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</a:pPr>
            <a:r>
              <a:rPr lang="ru-RU" sz="1800" i="1" dirty="0" smtClean="0">
                <a:solidFill>
                  <a:srgbClr val="5C14AC"/>
                </a:solidFill>
              </a:rPr>
              <a:t> </a:t>
            </a:r>
          </a:p>
          <a:p>
            <a:pPr marL="677863" indent="-677863" eaLnBrk="1">
              <a:buFont typeface="Times New Roman" pitchFamily="18" charset="0"/>
              <a:buNone/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</a:pPr>
            <a:r>
              <a:rPr lang="ru-RU" sz="1800" i="1" dirty="0" smtClean="0">
                <a:solidFill>
                  <a:srgbClr val="22228B"/>
                </a:solidFill>
                <a:hlinkClick r:id="rId3" action="ppaction://hlinkfile"/>
              </a:rPr>
              <a:t>         </a:t>
            </a:r>
            <a:endParaRPr lang="ru-RU" sz="1800" i="1" dirty="0" smtClean="0">
              <a:solidFill>
                <a:srgbClr val="22228B"/>
              </a:solidFill>
            </a:endParaRPr>
          </a:p>
          <a:p>
            <a:pPr marL="677863" indent="-677863" eaLnBrk="1">
              <a:buFont typeface="Times New Roman" pitchFamily="18" charset="0"/>
              <a:buNone/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</a:pPr>
            <a:r>
              <a:rPr lang="ru-RU" sz="2000" i="1" dirty="0" smtClean="0">
                <a:solidFill>
                  <a:srgbClr val="280099"/>
                </a:solidFill>
              </a:rPr>
              <a:t>	</a:t>
            </a:r>
            <a:endParaRPr lang="ru-RU" sz="2000" i="1" dirty="0" smtClean="0">
              <a:solidFill>
                <a:srgbClr val="22228B"/>
              </a:solidFill>
            </a:endParaRPr>
          </a:p>
          <a:p>
            <a:pPr marL="677863" indent="-677863" eaLnBrk="1">
              <a:buFont typeface="Times New Roman" pitchFamily="18" charset="0"/>
              <a:buNone/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</a:pPr>
            <a:endParaRPr lang="ru-RU" sz="2000" i="1" dirty="0" smtClean="0">
              <a:solidFill>
                <a:srgbClr val="22228B"/>
              </a:solidFill>
            </a:endParaRPr>
          </a:p>
          <a:p>
            <a:pPr marL="677863" indent="-677863" eaLnBrk="1"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</a:pPr>
            <a:endParaRPr lang="ru-RU" i="1" dirty="0" smtClean="0">
              <a:solidFill>
                <a:srgbClr val="280099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email"/>
          <a:srcRect l="1779" b="1616"/>
          <a:stretch>
            <a:fillRect/>
          </a:stretch>
        </p:blipFill>
        <p:spPr bwMode="auto">
          <a:xfrm>
            <a:off x="179512" y="1124744"/>
            <a:ext cx="2794612" cy="385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H:\Публикации\публикации035.jpg"/>
          <p:cNvPicPr>
            <a:picLocks noChangeAspect="1" noChangeArrowheads="1"/>
          </p:cNvPicPr>
          <p:nvPr/>
        </p:nvPicPr>
        <p:blipFill>
          <a:blip r:embed="rId5" cstate="email"/>
          <a:srcRect r="2197"/>
          <a:stretch>
            <a:fillRect/>
          </a:stretch>
        </p:blipFill>
        <p:spPr bwMode="auto">
          <a:xfrm>
            <a:off x="2771800" y="1700808"/>
            <a:ext cx="3204901" cy="4509120"/>
          </a:xfrm>
          <a:prstGeom prst="rect">
            <a:avLst/>
          </a:prstGeom>
          <a:noFill/>
        </p:spPr>
      </p:pic>
      <p:pic>
        <p:nvPicPr>
          <p:cNvPr id="12292" name="Picture 4" descr="H:\Публикации\публикации036.jpg"/>
          <p:cNvPicPr>
            <a:picLocks noChangeAspect="1" noChangeArrowheads="1"/>
          </p:cNvPicPr>
          <p:nvPr/>
        </p:nvPicPr>
        <p:blipFill>
          <a:blip r:embed="rId6" cstate="email"/>
          <a:srcRect b="15085"/>
          <a:stretch>
            <a:fillRect/>
          </a:stretch>
        </p:blipFill>
        <p:spPr bwMode="auto">
          <a:xfrm>
            <a:off x="6012160" y="3212753"/>
            <a:ext cx="3131840" cy="3645247"/>
          </a:xfrm>
          <a:prstGeom prst="rect">
            <a:avLst/>
          </a:prstGeom>
          <a:noFill/>
        </p:spPr>
      </p:pic>
      <p:pic>
        <p:nvPicPr>
          <p:cNvPr id="15362" name="Picture 2" descr="H:\ГРАМОТЫ\Грамоты 2017-18\Пыршева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012160" y="1052736"/>
            <a:ext cx="3131840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3" y="139700"/>
            <a:ext cx="7791450" cy="913036"/>
          </a:xfrm>
        </p:spPr>
        <p:txBody>
          <a:bodyPr/>
          <a:lstStyle/>
          <a:p>
            <a:r>
              <a:rPr lang="ru-RU" sz="2400" i="1" dirty="0" smtClean="0">
                <a:solidFill>
                  <a:srgbClr val="B80047"/>
                </a:solidFill>
              </a:rPr>
              <a:t>1. </a:t>
            </a:r>
            <a:r>
              <a:rPr lang="ru-RU" sz="2400" i="1" dirty="0" smtClean="0">
                <a:solidFill>
                  <a:srgbClr val="A50021"/>
                </a:solidFill>
              </a:rPr>
              <a:t>Результаты участия в инновационной (экспериментальной) деятельности </a:t>
            </a:r>
            <a:endParaRPr lang="ru-RU" sz="2400" dirty="0"/>
          </a:p>
        </p:txBody>
      </p:sp>
      <p:pic>
        <p:nvPicPr>
          <p:cNvPr id="4" name="Picture 3" descr="H:\ГРАМОТЫ\Грамоты 2021-22\Диплом лауреата Алатырь 0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1124744"/>
            <a:ext cx="2448272" cy="3473104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79712" y="3295650"/>
            <a:ext cx="2476500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 descr="H:\Добавить\Скан02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3968" y="1124744"/>
            <a:ext cx="2615462" cy="3600000"/>
          </a:xfrm>
          <a:prstGeom prst="rect">
            <a:avLst/>
          </a:prstGeom>
          <a:noFill/>
        </p:spPr>
      </p:pic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38925" y="3276600"/>
            <a:ext cx="250507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3" y="139700"/>
            <a:ext cx="7791450" cy="76902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B80047"/>
                </a:solidFill>
              </a:rPr>
              <a:t>1. </a:t>
            </a:r>
            <a:r>
              <a:rPr lang="ru-RU" sz="2400" i="1" dirty="0" smtClean="0">
                <a:solidFill>
                  <a:srgbClr val="A50021"/>
                </a:solidFill>
              </a:rPr>
              <a:t>Результаты участия в инновационной (экспериментальной) деятельности </a:t>
            </a:r>
            <a:endParaRPr lang="ru-RU" sz="2400" dirty="0"/>
          </a:p>
        </p:txBody>
      </p:sp>
      <p:pic>
        <p:nvPicPr>
          <p:cNvPr id="4" name="Picture 4" descr="H:\Публикации\публикации019.jpg"/>
          <p:cNvPicPr>
            <a:picLocks noChangeAspect="1" noChangeArrowheads="1"/>
          </p:cNvPicPr>
          <p:nvPr/>
        </p:nvPicPr>
        <p:blipFill>
          <a:blip r:embed="rId2" cstate="email"/>
          <a:srcRect b="767"/>
          <a:stretch>
            <a:fillRect/>
          </a:stretch>
        </p:blipFill>
        <p:spPr bwMode="auto">
          <a:xfrm>
            <a:off x="179512" y="980728"/>
            <a:ext cx="3415802" cy="4664183"/>
          </a:xfrm>
          <a:prstGeom prst="rect">
            <a:avLst/>
          </a:prstGeom>
          <a:noFill/>
        </p:spPr>
      </p:pic>
      <p:pic>
        <p:nvPicPr>
          <p:cNvPr id="5" name="Picture 5" descr="H:\Публикации\публикации02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131840" y="980728"/>
            <a:ext cx="3168352" cy="4359721"/>
          </a:xfrm>
          <a:prstGeom prst="rect">
            <a:avLst/>
          </a:prstGeom>
          <a:noFill/>
        </p:spPr>
      </p:pic>
      <p:pic>
        <p:nvPicPr>
          <p:cNvPr id="3" name="Picture 2" descr="H:\Публикации\публикации021.jpg"/>
          <p:cNvPicPr>
            <a:picLocks noChangeAspect="1" noChangeArrowheads="1"/>
          </p:cNvPicPr>
          <p:nvPr/>
        </p:nvPicPr>
        <p:blipFill>
          <a:blip r:embed="rId4" cstate="email"/>
          <a:srcRect b="823"/>
          <a:stretch>
            <a:fillRect/>
          </a:stretch>
        </p:blipFill>
        <p:spPr bwMode="auto">
          <a:xfrm>
            <a:off x="5968091" y="2487882"/>
            <a:ext cx="3175909" cy="4334134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71800" y="4381500"/>
            <a:ext cx="355282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9512" y="188640"/>
            <a:ext cx="8964488" cy="10081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 dirty="0" smtClean="0">
                <a:solidFill>
                  <a:srgbClr val="A50021"/>
                </a:solidFill>
                <a:latin typeface="+mj-lt"/>
              </a:rPr>
              <a:t>2.Стабильные положительные результаты (положительная динамика) освоения обучающимися образовательных программ по итогам мониторингов, проводимых организацией </a:t>
            </a:r>
            <a:endParaRPr lang="ru-RU" sz="2000" b="1" i="1" dirty="0">
              <a:solidFill>
                <a:srgbClr val="A50021"/>
              </a:solidFill>
              <a:latin typeface="+mj-lt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1458000"/>
            <a:ext cx="3924241" cy="5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Диаграмма 3"/>
          <p:cNvGraphicFramePr/>
          <p:nvPr/>
        </p:nvGraphicFramePr>
        <p:xfrm>
          <a:off x="3563888" y="1340768"/>
          <a:ext cx="5328592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39700"/>
            <a:ext cx="8964488" cy="841028"/>
          </a:xfrm>
        </p:spPr>
        <p:txBody>
          <a:bodyPr/>
          <a:lstStyle/>
          <a:p>
            <a:r>
              <a:rPr lang="ru-RU" sz="2000" i="1" dirty="0" smtClean="0">
                <a:solidFill>
                  <a:srgbClr val="A50021"/>
                </a:solidFill>
              </a:rPr>
              <a:t>4. Результаты участия обучающихся в мероприятиях различных уровней по учебной деятельности профессиональной направленности</a:t>
            </a:r>
            <a:endParaRPr lang="ru-RU" sz="2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/>
          <a:srcRect r="1835" b="1333"/>
          <a:stretch>
            <a:fillRect/>
          </a:stretch>
        </p:blipFill>
        <p:spPr bwMode="auto">
          <a:xfrm>
            <a:off x="0" y="1124744"/>
            <a:ext cx="3500430" cy="454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3500430" y="3181864"/>
            <a:ext cx="3015786" cy="367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:\ГРАМОТЫ\Грамоты 2021-22\vBI3TxImqs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16216" y="3140534"/>
            <a:ext cx="2627784" cy="371746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-252536" y="5657671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algn="ctr" defTabSz="914400"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    Победы и призовые места в заочных/дистанционных мероприятиях	в сети «Интернет»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88329" y="1124744"/>
            <a:ext cx="305567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75856" y="1124744"/>
            <a:ext cx="3024336" cy="2223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39700"/>
            <a:ext cx="8964488" cy="1868488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4. Результаты участия обучающихся в мероприятиях различных уровней по учебной деятельности профессиональной направленности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 descr="H:\ГРАМОТЫ\грамоты 2018-19\шукшин 3 место химия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297381"/>
            <a:ext cx="3321748" cy="4560619"/>
          </a:xfrm>
          <a:prstGeom prst="rect">
            <a:avLst/>
          </a:prstGeom>
          <a:noFill/>
        </p:spPr>
      </p:pic>
      <p:pic>
        <p:nvPicPr>
          <p:cNvPr id="5" name="Picture 3" descr="H:\ГРАМОТЫ\Грамоты 2021-22\Афонин грамота009.jpg"/>
          <p:cNvPicPr>
            <a:picLocks noChangeAspect="1" noChangeArrowheads="1"/>
          </p:cNvPicPr>
          <p:nvPr/>
        </p:nvPicPr>
        <p:blipFill>
          <a:blip r:embed="rId3" cstate="email"/>
          <a:srcRect b="786"/>
          <a:stretch>
            <a:fillRect/>
          </a:stretch>
        </p:blipFill>
        <p:spPr bwMode="auto">
          <a:xfrm>
            <a:off x="3071802" y="2312868"/>
            <a:ext cx="3203848" cy="4545132"/>
          </a:xfrm>
          <a:prstGeom prst="rect">
            <a:avLst/>
          </a:prstGeom>
          <a:noFill/>
        </p:spPr>
      </p:pic>
      <p:pic>
        <p:nvPicPr>
          <p:cNvPr id="6" name="Picture 4" descr="H:\ГРАМОТЫ\Грамоты 2021-22\дипломГоряева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12160" y="2276872"/>
            <a:ext cx="3131840" cy="459751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755576" y="1700808"/>
            <a:ext cx="8388424" cy="64807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  <a:defRPr/>
            </a:pPr>
            <a:r>
              <a:rPr kumimoji="0" lang="ru-RU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Победы и призовые места в очных республиканских мероприятиях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1412776"/>
            <a:ext cx="2754550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H:\ГРАМОТЫ\Грамоты 2021-22\3 место - Вешкина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99792" y="1700808"/>
            <a:ext cx="2753824" cy="3674964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27984" y="2870776"/>
            <a:ext cx="2818812" cy="398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00192" y="2835395"/>
            <a:ext cx="2843808" cy="402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2" y="1700808"/>
            <a:ext cx="3923928" cy="792088"/>
          </a:xfrm>
        </p:spPr>
        <p:txBody>
          <a:bodyPr/>
          <a:lstStyle/>
          <a:p>
            <a:r>
              <a:rPr lang="ru-RU" sz="1600" i="1" dirty="0" smtClean="0">
                <a:solidFill>
                  <a:srgbClr val="002060"/>
                </a:solidFill>
              </a:rPr>
              <a:t>Победы и призовые места в очных республиканских мероприятиях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0"/>
            <a:ext cx="8964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4. Результаты участия обучающихся в мероприятиях различных уровней по учебной деятельности профессиональной направленности</a:t>
            </a:r>
            <a:endParaRPr lang="ru-RU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5157192"/>
            <a:ext cx="24847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</a:rPr>
              <a:t>Победы и призовые места в очных муниципальных мероприятиях</a:t>
            </a:r>
            <a:endParaRPr lang="ru-RU" sz="1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39700"/>
            <a:ext cx="8964488" cy="841028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5. Результаты участия обучающихся во внеурочной деятельности по преподаваемой дисциплине</a:t>
            </a:r>
            <a:endParaRPr lang="ru-RU" sz="24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email"/>
          <a:srcRect l="894" r="2681" b="1299"/>
          <a:stretch>
            <a:fillRect/>
          </a:stretch>
        </p:blipFill>
        <p:spPr bwMode="auto">
          <a:xfrm>
            <a:off x="4772221" y="1214422"/>
            <a:ext cx="3937153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:\новые скан\Скан001.jpg"/>
          <p:cNvPicPr>
            <a:picLocks noChangeAspect="1" noChangeArrowheads="1"/>
          </p:cNvPicPr>
          <p:nvPr/>
        </p:nvPicPr>
        <p:blipFill>
          <a:blip r:embed="rId4" cstate="print"/>
          <a:srcRect r="2753" b="1334"/>
          <a:stretch>
            <a:fillRect/>
          </a:stretch>
        </p:blipFill>
        <p:spPr bwMode="auto">
          <a:xfrm>
            <a:off x="357157" y="1214422"/>
            <a:ext cx="3887779" cy="54292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39700"/>
            <a:ext cx="8964488" cy="913036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5. Результаты участия обучающихся во внеурочной деятельности по преподаваемой дисциплине</a:t>
            </a:r>
            <a:endParaRPr lang="ru-RU" sz="2400" dirty="0"/>
          </a:p>
        </p:txBody>
      </p:sp>
      <p:pic>
        <p:nvPicPr>
          <p:cNvPr id="4" name="Picture 7" descr="D:\ФОТО И ИЗОБРАЖЕНИЯ\РАБОЧИЙ СТОЛ\Грамоты 2016-17\Грамота001.bmp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39952" y="1700808"/>
            <a:ext cx="2700923" cy="362213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148064" y="1124744"/>
            <a:ext cx="3188693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Муниципальный  уровень</a:t>
            </a:r>
          </a:p>
        </p:txBody>
      </p:sp>
      <p:pic>
        <p:nvPicPr>
          <p:cNvPr id="3" name="Picture 2" descr="H:\ГРАМОТЫ\грамоты 2018-19\максимова Дорофеевские чтения.jpg"/>
          <p:cNvPicPr>
            <a:picLocks noChangeAspect="1" noChangeArrowheads="1"/>
          </p:cNvPicPr>
          <p:nvPr/>
        </p:nvPicPr>
        <p:blipFill>
          <a:blip r:embed="rId3" cstate="email"/>
          <a:srcRect r="3242" b="4048"/>
          <a:stretch>
            <a:fillRect/>
          </a:stretch>
        </p:blipFill>
        <p:spPr bwMode="auto">
          <a:xfrm>
            <a:off x="6678382" y="3501008"/>
            <a:ext cx="2465618" cy="3356992"/>
          </a:xfrm>
          <a:prstGeom prst="rect">
            <a:avLst/>
          </a:prstGeom>
          <a:noFill/>
        </p:spPr>
      </p:pic>
      <p:pic>
        <p:nvPicPr>
          <p:cNvPr id="13315" name="Picture 3" descr="H:\ГРАМОТЫ\Грамоты 2017-18\Ильин Геннадий Алексеевич - диплом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5536" y="1628800"/>
            <a:ext cx="3600400" cy="254568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55576" y="1124744"/>
            <a:ext cx="302433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В сети «Интернет»</a:t>
            </a:r>
          </a:p>
        </p:txBody>
      </p:sp>
      <p:pic>
        <p:nvPicPr>
          <p:cNvPr id="13316" name="Picture 4" descr="H:\ГРАМОТЫ\Грамоты 2017-18\Исайчев Сергей Сергеевич - диплом (1)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95536" y="4312315"/>
            <a:ext cx="3600400" cy="254568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79513" y="188640"/>
            <a:ext cx="8964487" cy="980728"/>
          </a:xfrm>
        </p:spPr>
        <p:txBody>
          <a:bodyPr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A50021"/>
                </a:solidFill>
              </a:rPr>
              <a:t>5. Результаты участия обучающихся во внеурочной деятельности по преподаваемой дисциплине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85750" y="1428736"/>
            <a:ext cx="8572500" cy="5143536"/>
          </a:xfrm>
        </p:spPr>
        <p:txBody>
          <a:bodyPr/>
          <a:lstStyle/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solidFill>
                  <a:srgbClr val="000099"/>
                </a:solidFill>
              </a:rPr>
              <a:t>  			</a:t>
            </a:r>
          </a:p>
          <a:p>
            <a:pPr eaLnBrk="1">
              <a:lnSpc>
                <a:spcPct val="73000"/>
              </a:lnSpc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CC6600"/>
                </a:solidFill>
              </a:rPr>
              <a:t>	</a:t>
            </a:r>
            <a:endParaRPr lang="ru-RU" sz="1600" i="1" dirty="0" smtClean="0"/>
          </a:p>
          <a:p>
            <a:pPr algn="just" eaLnBrk="1">
              <a:lnSpc>
                <a:spcPct val="73000"/>
              </a:lnSpc>
              <a:buAutoNum type="arabicPeriod" startAt="2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0070C0"/>
              </a:solidFill>
            </a:endParaRPr>
          </a:p>
          <a:p>
            <a:pPr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 smtClean="0">
                <a:solidFill>
                  <a:srgbClr val="0070C0"/>
                </a:solidFill>
              </a:rPr>
              <a:t>,</a:t>
            </a:r>
            <a:r>
              <a:rPr lang="ru-RU" sz="1600" i="1" dirty="0" smtClean="0">
                <a:solidFill>
                  <a:srgbClr val="2D2DB9"/>
                </a:solidFill>
              </a:rPr>
              <a:t> </a:t>
            </a:r>
          </a:p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2D2DB9"/>
              </a:solidFill>
            </a:endParaRPr>
          </a:p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i="1" dirty="0" smtClean="0">
              <a:solidFill>
                <a:srgbClr val="000099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3968" y="1196752"/>
            <a:ext cx="336797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Республиканский уровень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/>
          <a:srcRect r="1426"/>
          <a:stretch>
            <a:fillRect/>
          </a:stretch>
        </p:blipFill>
        <p:spPr bwMode="auto">
          <a:xfrm>
            <a:off x="2267744" y="3068960"/>
            <a:ext cx="2747075" cy="378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1700808"/>
            <a:ext cx="2796861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196752"/>
            <a:ext cx="2808312" cy="3972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 descr="H:\ГРАМОТЫ\Грамоты 2021-22\АфонинШарфик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598750" y="3258000"/>
            <a:ext cx="2545250" cy="360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39700"/>
            <a:ext cx="8964488" cy="841028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5. Результаты участия обучающихся во внеурочной деятельности по преподаваемой дисциплине</a:t>
            </a:r>
            <a:endParaRPr lang="ru-RU" sz="2400" dirty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412776"/>
            <a:ext cx="2515151" cy="3555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03848" y="1412776"/>
            <a:ext cx="2546862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97187" y="1340768"/>
            <a:ext cx="2546813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843808" y="908720"/>
            <a:ext cx="3199915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Международный уровень</a:t>
            </a:r>
          </a:p>
        </p:txBody>
      </p:sp>
      <p:pic>
        <p:nvPicPr>
          <p:cNvPr id="12290" name="Picture 2" descr="H:\ГРАМОТЫ\грамоты 2020-21\Благодарственное письмо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91680" y="3665154"/>
            <a:ext cx="2258700" cy="3192845"/>
          </a:xfrm>
          <a:prstGeom prst="rect">
            <a:avLst/>
          </a:prstGeom>
          <a:noFill/>
        </p:spPr>
      </p:pic>
      <p:pic>
        <p:nvPicPr>
          <p:cNvPr id="12291" name="Picture 3" descr="H:\ГРАМОТЫ\Грамоты 2021-22\Благодарственное письмо Сергеева Л.Ю.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004048" y="3789040"/>
            <a:ext cx="2171061" cy="30689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260648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6. Наличие авторских программ, методических</a:t>
            </a:r>
          </a:p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 разработок</a:t>
            </a:r>
            <a:endParaRPr lang="ru-RU" sz="2400" b="1" dirty="0"/>
          </a:p>
        </p:txBody>
      </p:sp>
      <p:pic>
        <p:nvPicPr>
          <p:cNvPr id="58370" name="Picture 2" descr="H:\Публикации\публикации040.jpg"/>
          <p:cNvPicPr>
            <a:picLocks noChangeAspect="1" noChangeArrowheads="1"/>
          </p:cNvPicPr>
          <p:nvPr/>
        </p:nvPicPr>
        <p:blipFill>
          <a:blip r:embed="rId2" cstate="email"/>
          <a:srcRect l="8258" t="6001" r="7340" b="7335"/>
          <a:stretch>
            <a:fillRect/>
          </a:stretch>
        </p:blipFill>
        <p:spPr bwMode="auto">
          <a:xfrm>
            <a:off x="5723681" y="1163982"/>
            <a:ext cx="3312316" cy="4818100"/>
          </a:xfrm>
          <a:prstGeom prst="rect">
            <a:avLst/>
          </a:prstGeom>
          <a:noFill/>
        </p:spPr>
      </p:pic>
      <p:pic>
        <p:nvPicPr>
          <p:cNvPr id="58372" name="Picture 4" descr="H:\Публикации\публикации038.jpg"/>
          <p:cNvPicPr>
            <a:picLocks noChangeAspect="1" noChangeArrowheads="1"/>
          </p:cNvPicPr>
          <p:nvPr/>
        </p:nvPicPr>
        <p:blipFill>
          <a:blip r:embed="rId3" cstate="email"/>
          <a:srcRect l="9175" t="6001" r="7340" b="2667"/>
          <a:stretch>
            <a:fillRect/>
          </a:stretch>
        </p:blipFill>
        <p:spPr bwMode="auto">
          <a:xfrm>
            <a:off x="2915816" y="1926123"/>
            <a:ext cx="3276352" cy="4931877"/>
          </a:xfrm>
          <a:prstGeom prst="rect">
            <a:avLst/>
          </a:prstGeom>
          <a:noFill/>
        </p:spPr>
      </p:pic>
      <p:pic>
        <p:nvPicPr>
          <p:cNvPr id="58371" name="Picture 3" descr="H:\Публикации\публикации039.jpg"/>
          <p:cNvPicPr>
            <a:picLocks noChangeAspect="1" noChangeArrowheads="1"/>
          </p:cNvPicPr>
          <p:nvPr/>
        </p:nvPicPr>
        <p:blipFill>
          <a:blip r:embed="rId4" cstate="email"/>
          <a:srcRect l="5505" t="4667" r="8258" b="4001"/>
          <a:stretch>
            <a:fillRect/>
          </a:stretch>
        </p:blipFill>
        <p:spPr bwMode="auto">
          <a:xfrm>
            <a:off x="107955" y="1124721"/>
            <a:ext cx="3384335" cy="493193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96136" y="2311109"/>
            <a:ext cx="3347864" cy="4546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179512" y="0"/>
            <a:ext cx="8964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6. Наличие авторских программ, методических</a:t>
            </a:r>
          </a:p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 разработок</a:t>
            </a:r>
            <a:endParaRPr lang="ru-RU" sz="2400" b="1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836712"/>
            <a:ext cx="334901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G:\ДЛЯ САЙТА\Мои достижения\сборник разработок экология.jpg"/>
          <p:cNvPicPr>
            <a:picLocks noChangeAspect="1" noChangeArrowheads="1"/>
          </p:cNvPicPr>
          <p:nvPr/>
        </p:nvPicPr>
        <p:blipFill>
          <a:blip r:embed="rId4" cstate="email"/>
          <a:srcRect l="8268" t="8808" b="7207"/>
          <a:stretch>
            <a:fillRect/>
          </a:stretch>
        </p:blipFill>
        <p:spPr bwMode="auto">
          <a:xfrm>
            <a:off x="3131840" y="1700808"/>
            <a:ext cx="3059832" cy="413202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892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6. Наличие авторских программ, методических</a:t>
            </a:r>
          </a:p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 разработок</a:t>
            </a:r>
            <a:endParaRPr lang="ru-RU" sz="2400" b="1" dirty="0"/>
          </a:p>
        </p:txBody>
      </p:sp>
      <p:pic>
        <p:nvPicPr>
          <p:cNvPr id="7" name="Picture 3" descr="C:\Users\РАИ\Pictures\2017-06-06\016.bmp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836712"/>
            <a:ext cx="3074448" cy="4221088"/>
          </a:xfrm>
          <a:prstGeom prst="rect">
            <a:avLst/>
          </a:prstGeom>
          <a:noFill/>
        </p:spPr>
      </p:pic>
      <p:pic>
        <p:nvPicPr>
          <p:cNvPr id="1026" name="Picture 2" descr="H:\Добавить\Скан001.jpg"/>
          <p:cNvPicPr>
            <a:picLocks noChangeAspect="1" noChangeArrowheads="1"/>
          </p:cNvPicPr>
          <p:nvPr/>
        </p:nvPicPr>
        <p:blipFill>
          <a:blip r:embed="rId3" cstate="email"/>
          <a:srcRect b="1750"/>
          <a:stretch>
            <a:fillRect/>
          </a:stretch>
        </p:blipFill>
        <p:spPr bwMode="auto">
          <a:xfrm>
            <a:off x="6156176" y="2564904"/>
            <a:ext cx="2987824" cy="4040575"/>
          </a:xfrm>
          <a:prstGeom prst="rect">
            <a:avLst/>
          </a:prstGeom>
          <a:noFill/>
        </p:spPr>
      </p:pic>
      <p:pic>
        <p:nvPicPr>
          <p:cNvPr id="6" name="Picture 1" descr="G:\ДЛЯ САЙТА\Мои достижения\педагогическая диагностика.jpg"/>
          <p:cNvPicPr>
            <a:picLocks noChangeAspect="1" noChangeArrowheads="1"/>
          </p:cNvPicPr>
          <p:nvPr/>
        </p:nvPicPr>
        <p:blipFill>
          <a:blip r:embed="rId4" cstate="email"/>
          <a:srcRect l="5323" t="8382" r="6388" b="3810"/>
          <a:stretch>
            <a:fillRect/>
          </a:stretch>
        </p:blipFill>
        <p:spPr bwMode="auto">
          <a:xfrm>
            <a:off x="3214678" y="1643050"/>
            <a:ext cx="2988654" cy="41490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/>
          <a:srcRect l="5633" r="4744" b="1293"/>
          <a:stretch>
            <a:fillRect/>
          </a:stretch>
        </p:blipFill>
        <p:spPr bwMode="auto">
          <a:xfrm>
            <a:off x="0" y="836712"/>
            <a:ext cx="3030608" cy="4593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7791450" cy="343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A50021"/>
                </a:solidFill>
              </a:rPr>
              <a:t>7. Результата работы в качестве куратора</a:t>
            </a:r>
            <a:endParaRPr lang="ru-RU" sz="24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email"/>
          <a:srcRect l="9096" r="4447" b="862"/>
          <a:stretch>
            <a:fillRect/>
          </a:stretch>
        </p:blipFill>
        <p:spPr bwMode="auto">
          <a:xfrm>
            <a:off x="3010892" y="1268760"/>
            <a:ext cx="3080012" cy="4859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email"/>
          <a:srcRect l="9635" r="2816" b="14543"/>
          <a:stretch>
            <a:fillRect/>
          </a:stretch>
        </p:blipFill>
        <p:spPr bwMode="auto">
          <a:xfrm>
            <a:off x="5938716" y="1700808"/>
            <a:ext cx="3205284" cy="4710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0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7. Результата работы в качестве куратора</a:t>
            </a:r>
            <a:endParaRPr lang="ru-RU" sz="2400" b="1" dirty="0"/>
          </a:p>
        </p:txBody>
      </p:sp>
      <p:pic>
        <p:nvPicPr>
          <p:cNvPr id="11" name="Picture 5" descr="H:\ГРАМОТЫ\грамоты 2019-20\успеваемость октябрь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020272" y="3861048"/>
            <a:ext cx="2123728" cy="2996952"/>
          </a:xfrm>
          <a:prstGeom prst="rect">
            <a:avLst/>
          </a:prstGeom>
          <a:noFill/>
        </p:spPr>
      </p:pic>
      <p:pic>
        <p:nvPicPr>
          <p:cNvPr id="12" name="Picture 3" descr="H:\ГРАМОТЫ\грамоты 2019-20\00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020272" y="692696"/>
            <a:ext cx="2123728" cy="2880320"/>
          </a:xfrm>
          <a:prstGeom prst="rect">
            <a:avLst/>
          </a:prstGeom>
          <a:noFill/>
        </p:spPr>
      </p:pic>
      <p:pic>
        <p:nvPicPr>
          <p:cNvPr id="2050" name="Picture 2" descr="H:\Добавить\Скан002.jpg"/>
          <p:cNvPicPr>
            <a:picLocks noChangeAspect="1" noChangeArrowheads="1"/>
          </p:cNvPicPr>
          <p:nvPr/>
        </p:nvPicPr>
        <p:blipFill>
          <a:blip r:embed="rId4" cstate="email"/>
          <a:srcRect r="2754" b="4001"/>
          <a:stretch>
            <a:fillRect/>
          </a:stretch>
        </p:blipFill>
        <p:spPr bwMode="auto">
          <a:xfrm>
            <a:off x="179512" y="3861048"/>
            <a:ext cx="2046618" cy="2996952"/>
          </a:xfrm>
          <a:prstGeom prst="rect">
            <a:avLst/>
          </a:prstGeom>
          <a:noFill/>
        </p:spPr>
      </p:pic>
      <p:pic>
        <p:nvPicPr>
          <p:cNvPr id="2051" name="Picture 3" descr="H:\Добавить\Скан003.jpg"/>
          <p:cNvPicPr>
            <a:picLocks noChangeAspect="1" noChangeArrowheads="1"/>
          </p:cNvPicPr>
          <p:nvPr/>
        </p:nvPicPr>
        <p:blipFill>
          <a:blip r:embed="rId5" cstate="email"/>
          <a:srcRect r="2754" b="4001"/>
          <a:stretch>
            <a:fillRect/>
          </a:stretch>
        </p:blipFill>
        <p:spPr bwMode="auto">
          <a:xfrm>
            <a:off x="2339752" y="3834122"/>
            <a:ext cx="2225455" cy="3023878"/>
          </a:xfrm>
          <a:prstGeom prst="rect">
            <a:avLst/>
          </a:prstGeom>
          <a:noFill/>
        </p:spPr>
      </p:pic>
      <p:pic>
        <p:nvPicPr>
          <p:cNvPr id="2053" name="Picture 5" descr="H:\Добавить\Скан005.jpg"/>
          <p:cNvPicPr>
            <a:picLocks noChangeAspect="1" noChangeArrowheads="1"/>
          </p:cNvPicPr>
          <p:nvPr/>
        </p:nvPicPr>
        <p:blipFill>
          <a:blip r:embed="rId6" cstate="email"/>
          <a:srcRect r="2754" b="3000"/>
          <a:stretch>
            <a:fillRect/>
          </a:stretch>
        </p:blipFill>
        <p:spPr bwMode="auto">
          <a:xfrm>
            <a:off x="2411760" y="692696"/>
            <a:ext cx="2110901" cy="2799253"/>
          </a:xfrm>
          <a:prstGeom prst="rect">
            <a:avLst/>
          </a:prstGeom>
          <a:noFill/>
        </p:spPr>
      </p:pic>
      <p:pic>
        <p:nvPicPr>
          <p:cNvPr id="2052" name="Picture 4" descr="H:\Добавить\Скан004.jpg"/>
          <p:cNvPicPr>
            <a:picLocks noChangeAspect="1" noChangeArrowheads="1"/>
          </p:cNvPicPr>
          <p:nvPr/>
        </p:nvPicPr>
        <p:blipFill>
          <a:blip r:embed="rId7" cstate="email"/>
          <a:srcRect r="2754" b="4001"/>
          <a:stretch>
            <a:fillRect/>
          </a:stretch>
        </p:blipFill>
        <p:spPr bwMode="auto">
          <a:xfrm>
            <a:off x="179512" y="692696"/>
            <a:ext cx="2088232" cy="2808312"/>
          </a:xfrm>
          <a:prstGeom prst="rect">
            <a:avLst/>
          </a:prstGeom>
          <a:noFill/>
        </p:spPr>
      </p:pic>
      <p:pic>
        <p:nvPicPr>
          <p:cNvPr id="8194" name="Picture 2" descr="H:\ГРАМОТЫ\Грамоты 22-23\1место кл.рук.jpg"/>
          <p:cNvPicPr>
            <a:picLocks noChangeAspect="1" noChangeArrowheads="1"/>
          </p:cNvPicPr>
          <p:nvPr/>
        </p:nvPicPr>
        <p:blipFill>
          <a:blip r:embed="rId8" cstate="email"/>
          <a:srcRect l="3242" t="6059" r="4131"/>
          <a:stretch>
            <a:fillRect/>
          </a:stretch>
        </p:blipFill>
        <p:spPr bwMode="auto">
          <a:xfrm>
            <a:off x="4716016" y="692696"/>
            <a:ext cx="2102179" cy="2833216"/>
          </a:xfrm>
          <a:prstGeom prst="rect">
            <a:avLst/>
          </a:prstGeom>
          <a:noFill/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716016" y="3861049"/>
            <a:ext cx="2147733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791450" cy="76902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7. Результата работы в качестве куратора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64288" y="3861048"/>
            <a:ext cx="1979712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83768" y="548680"/>
            <a:ext cx="2101979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H:\ГРАМОТЫ\Грамоты 2021-22\смотр строя.jpg"/>
          <p:cNvPicPr>
            <a:picLocks noChangeAspect="1" noChangeArrowheads="1"/>
          </p:cNvPicPr>
          <p:nvPr/>
        </p:nvPicPr>
        <p:blipFill>
          <a:blip r:embed="rId5" cstate="email"/>
          <a:srcRect r="2911" b="3173"/>
          <a:stretch>
            <a:fillRect/>
          </a:stretch>
        </p:blipFill>
        <p:spPr bwMode="auto">
          <a:xfrm>
            <a:off x="179513" y="548680"/>
            <a:ext cx="2088232" cy="2982013"/>
          </a:xfrm>
          <a:prstGeom prst="rect">
            <a:avLst/>
          </a:prstGeom>
          <a:noFill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79512" y="3752778"/>
            <a:ext cx="2088231" cy="3105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H:\ГРАМОТЫ\грамоты 2019-20\003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185165" y="548680"/>
            <a:ext cx="1958835" cy="2952328"/>
          </a:xfrm>
          <a:prstGeom prst="rect">
            <a:avLst/>
          </a:prstGeom>
          <a:noFill/>
        </p:spPr>
      </p:pic>
      <p:pic>
        <p:nvPicPr>
          <p:cNvPr id="3074" name="Picture 2" descr="H:\Добавить\Скан007.jpg"/>
          <p:cNvPicPr>
            <a:picLocks noChangeAspect="1" noChangeArrowheads="1"/>
          </p:cNvPicPr>
          <p:nvPr/>
        </p:nvPicPr>
        <p:blipFill>
          <a:blip r:embed="rId8" cstate="email"/>
          <a:srcRect r="4131" b="4001"/>
          <a:stretch>
            <a:fillRect/>
          </a:stretch>
        </p:blipFill>
        <p:spPr bwMode="auto">
          <a:xfrm>
            <a:off x="4860032" y="548680"/>
            <a:ext cx="2160240" cy="2977445"/>
          </a:xfrm>
          <a:prstGeom prst="rect">
            <a:avLst/>
          </a:prstGeom>
          <a:noFill/>
        </p:spPr>
      </p:pic>
      <p:pic>
        <p:nvPicPr>
          <p:cNvPr id="3075" name="Picture 3" descr="H:\Добавить\Скан013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483768" y="3789040"/>
            <a:ext cx="2177337" cy="3068960"/>
          </a:xfrm>
          <a:prstGeom prst="rect">
            <a:avLst/>
          </a:prstGeom>
          <a:noFill/>
        </p:spPr>
      </p:pic>
      <p:pic>
        <p:nvPicPr>
          <p:cNvPr id="13" name="Picture 4" descr="H:\ГРАМОТЫ\грамоты 2019-20\зимние фантазии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860032" y="3861048"/>
            <a:ext cx="2105724" cy="299695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91450" cy="72008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7. Результата работы в качестве куратора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6626" name="Picture 2" descr="H:\ГРАМОТЫ\грамоты 2019-20\0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948264" y="3861048"/>
            <a:ext cx="2195736" cy="2996952"/>
          </a:xfrm>
          <a:prstGeom prst="rect">
            <a:avLst/>
          </a:prstGeom>
          <a:noFill/>
        </p:spPr>
      </p:pic>
      <p:pic>
        <p:nvPicPr>
          <p:cNvPr id="4" name="Picture 4" descr="H:\ГРАМОТЫ\грамоты 2019-20\004.bmp"/>
          <p:cNvPicPr>
            <a:picLocks noChangeAspect="1" noChangeArrowheads="1"/>
          </p:cNvPicPr>
          <p:nvPr/>
        </p:nvPicPr>
        <p:blipFill>
          <a:blip r:embed="rId3" cstate="email"/>
          <a:srcRect l="1408" r="1408" b="988"/>
          <a:stretch>
            <a:fillRect/>
          </a:stretch>
        </p:blipFill>
        <p:spPr bwMode="auto">
          <a:xfrm>
            <a:off x="7003682" y="764704"/>
            <a:ext cx="2140318" cy="2880320"/>
          </a:xfrm>
          <a:prstGeom prst="rect">
            <a:avLst/>
          </a:prstGeom>
          <a:noFill/>
        </p:spPr>
      </p:pic>
      <p:pic>
        <p:nvPicPr>
          <p:cNvPr id="4098" name="Picture 2" descr="H:\Добавить\Скан00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11760" y="764704"/>
            <a:ext cx="2059689" cy="2879920"/>
          </a:xfrm>
          <a:prstGeom prst="rect">
            <a:avLst/>
          </a:prstGeom>
          <a:noFill/>
        </p:spPr>
      </p:pic>
      <p:pic>
        <p:nvPicPr>
          <p:cNvPr id="4099" name="Picture 3" descr="H:\Добавить\Скан01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16016" y="764704"/>
            <a:ext cx="2088232" cy="2874305"/>
          </a:xfrm>
          <a:prstGeom prst="rect">
            <a:avLst/>
          </a:prstGeom>
          <a:noFill/>
        </p:spPr>
      </p:pic>
      <p:pic>
        <p:nvPicPr>
          <p:cNvPr id="10" name="Picture 2" descr="H:\ГРАМОТЫ\грамоты 2019-20\003.bmp"/>
          <p:cNvPicPr>
            <a:picLocks noChangeAspect="1" noChangeArrowheads="1"/>
          </p:cNvPicPr>
          <p:nvPr/>
        </p:nvPicPr>
        <p:blipFill>
          <a:blip r:embed="rId6" cstate="email"/>
          <a:srcRect l="1388" r="2776" b="1012"/>
          <a:stretch>
            <a:fillRect/>
          </a:stretch>
        </p:blipFill>
        <p:spPr bwMode="auto">
          <a:xfrm>
            <a:off x="2464676" y="3789040"/>
            <a:ext cx="1997533" cy="3038637"/>
          </a:xfrm>
          <a:prstGeom prst="rect">
            <a:avLst/>
          </a:prstGeom>
          <a:noFill/>
        </p:spPr>
      </p:pic>
      <p:pic>
        <p:nvPicPr>
          <p:cNvPr id="11" name="Picture 6" descr="H:\Добавить\Скан008.jpg"/>
          <p:cNvPicPr>
            <a:picLocks noChangeAspect="1" noChangeArrowheads="1"/>
          </p:cNvPicPr>
          <p:nvPr/>
        </p:nvPicPr>
        <p:blipFill>
          <a:blip r:embed="rId7" cstate="email"/>
          <a:srcRect t="2000" r="2754" b="4001"/>
          <a:stretch>
            <a:fillRect/>
          </a:stretch>
        </p:blipFill>
        <p:spPr bwMode="auto">
          <a:xfrm>
            <a:off x="251520" y="764704"/>
            <a:ext cx="2016224" cy="2880320"/>
          </a:xfrm>
          <a:prstGeom prst="rect">
            <a:avLst/>
          </a:prstGeom>
          <a:noFill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179512" y="3789040"/>
            <a:ext cx="2088232" cy="306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:\ГРАМОТЫ\грамоты 2019-20\002.bmp"/>
          <p:cNvPicPr>
            <a:picLocks noChangeAspect="1" noChangeArrowheads="1"/>
          </p:cNvPicPr>
          <p:nvPr/>
        </p:nvPicPr>
        <p:blipFill>
          <a:blip r:embed="rId9" cstate="email"/>
          <a:srcRect l="3242" r="1390" b="3711"/>
          <a:stretch>
            <a:fillRect/>
          </a:stretch>
        </p:blipFill>
        <p:spPr bwMode="auto">
          <a:xfrm>
            <a:off x="4644008" y="3861048"/>
            <a:ext cx="2076952" cy="299695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67744" y="548680"/>
            <a:ext cx="43640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/>
          <a:srcRect l="885" b="643"/>
          <a:stretch>
            <a:fillRect/>
          </a:stretch>
        </p:blipFill>
        <p:spPr bwMode="auto">
          <a:xfrm>
            <a:off x="4643438" y="1259771"/>
            <a:ext cx="4067757" cy="5612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/>
          <a:srcRect l="883" r="1766" b="1281"/>
          <a:stretch>
            <a:fillRect/>
          </a:stretch>
        </p:blipFill>
        <p:spPr bwMode="auto">
          <a:xfrm>
            <a:off x="215538" y="1242576"/>
            <a:ext cx="4023122" cy="561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6552728" cy="841028"/>
          </a:xfrm>
        </p:spPr>
        <p:txBody>
          <a:bodyPr/>
          <a:lstStyle/>
          <a:p>
            <a:r>
              <a:rPr lang="ru-RU" sz="28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dirty="0"/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35792" y="3593030"/>
            <a:ext cx="2308208" cy="326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04248" y="260648"/>
            <a:ext cx="2339752" cy="328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email"/>
          <a:srcRect l="669" r="2508" b="18220"/>
          <a:stretch>
            <a:fillRect/>
          </a:stretch>
        </p:blipFill>
        <p:spPr bwMode="auto">
          <a:xfrm>
            <a:off x="179512" y="836712"/>
            <a:ext cx="4496490" cy="4727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983" y="1459864"/>
            <a:ext cx="2520281" cy="3561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95536" y="5805264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Материалы, прошедшие экспертизу на сайтах, порталах сети Интернет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260648"/>
            <a:ext cx="4680520" cy="769020"/>
          </a:xfrm>
        </p:spPr>
        <p:txBody>
          <a:bodyPr/>
          <a:lstStyle/>
          <a:p>
            <a:r>
              <a:rPr lang="ru-RU" sz="28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5949280"/>
            <a:ext cx="3779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sz="1600" b="1" i="1" kern="0" dirty="0" smtClean="0">
                <a:solidFill>
                  <a:srgbClr val="002060"/>
                </a:solidFill>
              </a:rPr>
              <a:t>       </a:t>
            </a:r>
          </a:p>
        </p:txBody>
      </p:sp>
      <p:pic>
        <p:nvPicPr>
          <p:cNvPr id="13314" name="Picture 2" descr="H:\Публикации\публикации002.jpg"/>
          <p:cNvPicPr>
            <a:picLocks noChangeAspect="1" noChangeArrowheads="1"/>
          </p:cNvPicPr>
          <p:nvPr/>
        </p:nvPicPr>
        <p:blipFill>
          <a:blip r:embed="rId2" cstate="email"/>
          <a:srcRect b="957"/>
          <a:stretch>
            <a:fillRect/>
          </a:stretch>
        </p:blipFill>
        <p:spPr bwMode="auto">
          <a:xfrm>
            <a:off x="0" y="2935455"/>
            <a:ext cx="2878182" cy="3922545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44" y="0"/>
            <a:ext cx="2863121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H:\Публикации\публикации003.jpg"/>
          <p:cNvPicPr>
            <a:picLocks noChangeAspect="1" noChangeArrowheads="1"/>
          </p:cNvPicPr>
          <p:nvPr/>
        </p:nvPicPr>
        <p:blipFill>
          <a:blip r:embed="rId4" cstate="email"/>
          <a:srcRect l="12506" t="19186" b="2693"/>
          <a:stretch>
            <a:fillRect/>
          </a:stretch>
        </p:blipFill>
        <p:spPr bwMode="auto">
          <a:xfrm>
            <a:off x="2714612" y="1714488"/>
            <a:ext cx="3203847" cy="44485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499992" y="1052736"/>
            <a:ext cx="3288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kern="0" dirty="0" smtClean="0">
                <a:solidFill>
                  <a:srgbClr val="002060"/>
                </a:solidFill>
              </a:rPr>
              <a:t> Республиканский уровень</a:t>
            </a:r>
            <a:endParaRPr lang="ru-RU" dirty="0"/>
          </a:p>
        </p:txBody>
      </p:sp>
      <p:pic>
        <p:nvPicPr>
          <p:cNvPr id="10" name="Picture 2" descr="H:\Публикации\публикации007.jpg"/>
          <p:cNvPicPr>
            <a:picLocks noChangeAspect="1" noChangeArrowheads="1"/>
          </p:cNvPicPr>
          <p:nvPr/>
        </p:nvPicPr>
        <p:blipFill>
          <a:blip r:embed="rId5" cstate="email"/>
          <a:srcRect l="1322" r="1322" b="959"/>
          <a:stretch>
            <a:fillRect/>
          </a:stretch>
        </p:blipFill>
        <p:spPr bwMode="auto">
          <a:xfrm>
            <a:off x="5929322" y="3357991"/>
            <a:ext cx="2786082" cy="3500009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855590" y="1714488"/>
            <a:ext cx="3288410" cy="2324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188640"/>
            <a:ext cx="4251003" cy="1417092"/>
          </a:xfrm>
        </p:spPr>
        <p:txBody>
          <a:bodyPr/>
          <a:lstStyle/>
          <a:p>
            <a:r>
              <a:rPr lang="ru-RU" sz="28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dirty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260648"/>
            <a:ext cx="3672408" cy="2625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 descr="H:\Добавить\Скан01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536" y="2992556"/>
            <a:ext cx="2808312" cy="3865444"/>
          </a:xfrm>
          <a:prstGeom prst="rect">
            <a:avLst/>
          </a:prstGeom>
          <a:noFill/>
        </p:spPr>
      </p:pic>
      <p:pic>
        <p:nvPicPr>
          <p:cNvPr id="5123" name="Picture 3" descr="H:\Добавить\Скан015.jpg"/>
          <p:cNvPicPr>
            <a:picLocks noChangeAspect="1" noChangeArrowheads="1"/>
          </p:cNvPicPr>
          <p:nvPr/>
        </p:nvPicPr>
        <p:blipFill>
          <a:blip r:embed="rId4" cstate="email"/>
          <a:srcRect r="2562" b="933"/>
          <a:stretch>
            <a:fillRect/>
          </a:stretch>
        </p:blipFill>
        <p:spPr bwMode="auto">
          <a:xfrm>
            <a:off x="3428992" y="2996952"/>
            <a:ext cx="2758977" cy="3861048"/>
          </a:xfrm>
          <a:prstGeom prst="rect">
            <a:avLst/>
          </a:prstGeom>
          <a:noFill/>
        </p:spPr>
      </p:pic>
      <p:pic>
        <p:nvPicPr>
          <p:cNvPr id="5124" name="Picture 4" descr="H:\Добавить\Скан016.jpg"/>
          <p:cNvPicPr>
            <a:picLocks noChangeAspect="1" noChangeArrowheads="1"/>
          </p:cNvPicPr>
          <p:nvPr/>
        </p:nvPicPr>
        <p:blipFill>
          <a:blip r:embed="rId5" cstate="email"/>
          <a:srcRect r="2562"/>
          <a:stretch>
            <a:fillRect/>
          </a:stretch>
        </p:blipFill>
        <p:spPr bwMode="auto">
          <a:xfrm>
            <a:off x="6338882" y="2996952"/>
            <a:ext cx="2733230" cy="386104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932040" y="2060848"/>
            <a:ext cx="3288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kern="0" dirty="0" smtClean="0">
                <a:solidFill>
                  <a:srgbClr val="002060"/>
                </a:solidFill>
              </a:rPr>
              <a:t> Республиканский уровень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139700"/>
            <a:ext cx="5115098" cy="625004"/>
          </a:xfrm>
        </p:spPr>
        <p:txBody>
          <a:bodyPr/>
          <a:lstStyle/>
          <a:p>
            <a:r>
              <a:rPr lang="ru-RU" sz="28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dirty="0"/>
          </a:p>
        </p:txBody>
      </p:sp>
      <p:pic>
        <p:nvPicPr>
          <p:cNvPr id="15363" name="Picture 3" descr="H:\Публикации\публикации00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3087505" cy="4248472"/>
          </a:xfrm>
          <a:prstGeom prst="rect">
            <a:avLst/>
          </a:prstGeom>
          <a:noFill/>
        </p:spPr>
      </p:pic>
      <p:pic>
        <p:nvPicPr>
          <p:cNvPr id="15364" name="Picture 4" descr="H:\Публикации\публикации00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15816" y="1412776"/>
            <a:ext cx="3101818" cy="4268168"/>
          </a:xfrm>
          <a:prstGeom prst="rect">
            <a:avLst/>
          </a:prstGeom>
          <a:noFill/>
        </p:spPr>
      </p:pic>
      <p:pic>
        <p:nvPicPr>
          <p:cNvPr id="15365" name="Picture 5" descr="H:\Публикации\публикации01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867074" y="2132856"/>
            <a:ext cx="3276926" cy="450912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644008" y="6237312"/>
            <a:ext cx="3779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endParaRPr lang="ru-RU" b="1" i="1" kern="0" dirty="0" smtClean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44008" y="980728"/>
            <a:ext cx="3288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kern="0" dirty="0" smtClean="0">
                <a:solidFill>
                  <a:srgbClr val="002060"/>
                </a:solidFill>
              </a:rPr>
              <a:t> Республиканский уровень</a:t>
            </a:r>
            <a:endParaRPr lang="ru-RU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7" y="139700"/>
            <a:ext cx="5259115" cy="480988"/>
          </a:xfrm>
        </p:spPr>
        <p:txBody>
          <a:bodyPr/>
          <a:lstStyle/>
          <a:p>
            <a:r>
              <a:rPr lang="ru-RU" sz="28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dirty="0"/>
          </a:p>
        </p:txBody>
      </p:sp>
      <p:pic>
        <p:nvPicPr>
          <p:cNvPr id="16386" name="Picture 2" descr="H:\Публикации\публикации0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0"/>
            <a:ext cx="2701290" cy="3717032"/>
          </a:xfrm>
          <a:prstGeom prst="rect">
            <a:avLst/>
          </a:prstGeom>
          <a:noFill/>
        </p:spPr>
      </p:pic>
      <p:pic>
        <p:nvPicPr>
          <p:cNvPr id="16387" name="Picture 3" descr="H:\Публикации\публикации01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3473624"/>
            <a:ext cx="2459537" cy="3384376"/>
          </a:xfrm>
          <a:prstGeom prst="rect">
            <a:avLst/>
          </a:prstGeom>
          <a:noFill/>
        </p:spPr>
      </p:pic>
      <p:pic>
        <p:nvPicPr>
          <p:cNvPr id="16388" name="Picture 4" descr="H:\Публикации\публикации01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11760" y="1412776"/>
            <a:ext cx="2716234" cy="3737596"/>
          </a:xfrm>
          <a:prstGeom prst="rect">
            <a:avLst/>
          </a:prstGeom>
          <a:noFill/>
        </p:spPr>
      </p:pic>
      <p:pic>
        <p:nvPicPr>
          <p:cNvPr id="16390" name="Picture 6" descr="H:\Публикации\публикации01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84168" y="692696"/>
            <a:ext cx="3059832" cy="4035978"/>
          </a:xfrm>
          <a:prstGeom prst="rect">
            <a:avLst/>
          </a:prstGeom>
          <a:noFill/>
        </p:spPr>
      </p:pic>
      <p:pic>
        <p:nvPicPr>
          <p:cNvPr id="16391" name="Picture 7" descr="H:\Публикации\публикации016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081353" y="2643732"/>
            <a:ext cx="3062647" cy="4214268"/>
          </a:xfrm>
          <a:prstGeom prst="rect">
            <a:avLst/>
          </a:prstGeom>
          <a:noFill/>
        </p:spPr>
      </p:pic>
      <p:pic>
        <p:nvPicPr>
          <p:cNvPr id="16389" name="Picture 5" descr="H:\Публикации\публикации014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779912" y="2877864"/>
            <a:ext cx="2532456" cy="398013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843808" y="908720"/>
            <a:ext cx="3288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kern="0" dirty="0" smtClean="0">
                <a:solidFill>
                  <a:srgbClr val="002060"/>
                </a:solidFill>
              </a:rPr>
              <a:t> Республиканский уровень</a:t>
            </a:r>
            <a:endParaRPr lang="ru-RU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91185" y="0"/>
            <a:ext cx="6852815" cy="769020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400" dirty="0"/>
          </a:p>
        </p:txBody>
      </p:sp>
      <p:pic>
        <p:nvPicPr>
          <p:cNvPr id="14338" name="Picture 2" descr="H:\Публикации\публикации0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2986377" y="-281789"/>
            <a:ext cx="5183138" cy="7132108"/>
          </a:xfrm>
          <a:prstGeom prst="rect">
            <a:avLst/>
          </a:prstGeom>
          <a:noFill/>
        </p:spPr>
      </p:pic>
      <p:pic>
        <p:nvPicPr>
          <p:cNvPr id="14339" name="Picture 3" descr="H:\Публикации\публикации00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1052736"/>
            <a:ext cx="3625124" cy="4988248"/>
          </a:xfrm>
          <a:prstGeom prst="rect">
            <a:avLst/>
          </a:prstGeom>
          <a:noFill/>
        </p:spPr>
      </p:pic>
      <p:pic>
        <p:nvPicPr>
          <p:cNvPr id="14340" name="Picture 4" descr="H:\Публикации\публикации00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43808" y="2060848"/>
            <a:ext cx="3486249" cy="479715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051720" y="692696"/>
            <a:ext cx="2565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kern="0" dirty="0" smtClean="0">
                <a:solidFill>
                  <a:srgbClr val="002060"/>
                </a:solidFill>
              </a:rPr>
              <a:t>Российский уровень</a:t>
            </a:r>
            <a:endParaRPr lang="ru-RU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3" y="139700"/>
            <a:ext cx="5844703" cy="625004"/>
          </a:xfrm>
        </p:spPr>
        <p:txBody>
          <a:bodyPr/>
          <a:lstStyle/>
          <a:p>
            <a:r>
              <a:rPr lang="ru-RU" sz="28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dirty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4005065"/>
            <a:ext cx="4046178" cy="285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 descr="H:\Добавить\Скан01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79912" y="908720"/>
            <a:ext cx="2615462" cy="3600000"/>
          </a:xfrm>
          <a:prstGeom prst="rect">
            <a:avLst/>
          </a:prstGeom>
          <a:noFill/>
        </p:spPr>
      </p:pic>
      <p:pic>
        <p:nvPicPr>
          <p:cNvPr id="6148" name="Picture 4" descr="H:\Добавить\Скан01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64088" y="3258000"/>
            <a:ext cx="2615462" cy="3600000"/>
          </a:xfrm>
          <a:prstGeom prst="rect">
            <a:avLst/>
          </a:prstGeom>
          <a:noFill/>
        </p:spPr>
      </p:pic>
      <p:pic>
        <p:nvPicPr>
          <p:cNvPr id="6149" name="Picture 5" descr="H:\Добавить\Скан02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72200" y="0"/>
            <a:ext cx="2771800" cy="381518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827584" y="908720"/>
            <a:ext cx="2629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kern="0" dirty="0" smtClean="0">
                <a:solidFill>
                  <a:srgbClr val="002060"/>
                </a:solidFill>
              </a:rPr>
              <a:t> Российский уровень</a:t>
            </a:r>
            <a:endParaRPr lang="ru-RU" dirty="0"/>
          </a:p>
        </p:txBody>
      </p:sp>
      <p:pic>
        <p:nvPicPr>
          <p:cNvPr id="6147" name="Picture 3" descr="H:\Добавить\Скан018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16200000">
            <a:off x="687822" y="733344"/>
            <a:ext cx="2844706" cy="39155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0"/>
            <a:ext cx="6120679" cy="764704"/>
          </a:xfrm>
        </p:spPr>
        <p:txBody>
          <a:bodyPr/>
          <a:lstStyle/>
          <a:p>
            <a:r>
              <a:rPr lang="ru-RU" sz="28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800" dirty="0"/>
          </a:p>
        </p:txBody>
      </p:sp>
      <p:pic>
        <p:nvPicPr>
          <p:cNvPr id="17414" name="Picture 6" descr="H:\Публикации\публикации022.jpg"/>
          <p:cNvPicPr>
            <a:picLocks noChangeAspect="1" noChangeArrowheads="1"/>
          </p:cNvPicPr>
          <p:nvPr/>
        </p:nvPicPr>
        <p:blipFill>
          <a:blip r:embed="rId2" cstate="email"/>
          <a:srcRect r="2789" b="1011"/>
          <a:stretch>
            <a:fillRect/>
          </a:stretch>
        </p:blipFill>
        <p:spPr bwMode="auto">
          <a:xfrm>
            <a:off x="179512" y="692696"/>
            <a:ext cx="2513891" cy="3522450"/>
          </a:xfrm>
          <a:prstGeom prst="rect">
            <a:avLst/>
          </a:prstGeom>
          <a:noFill/>
        </p:spPr>
      </p:pic>
      <p:pic>
        <p:nvPicPr>
          <p:cNvPr id="17415" name="Picture 7" descr="H:\Публикации\публикации023.jpg"/>
          <p:cNvPicPr>
            <a:picLocks noChangeAspect="1" noChangeArrowheads="1"/>
          </p:cNvPicPr>
          <p:nvPr/>
        </p:nvPicPr>
        <p:blipFill>
          <a:blip r:embed="rId3" cstate="email"/>
          <a:srcRect l="1488" r="1488" b="1080"/>
          <a:stretch>
            <a:fillRect/>
          </a:stretch>
        </p:blipFill>
        <p:spPr bwMode="auto">
          <a:xfrm>
            <a:off x="1871740" y="2996952"/>
            <a:ext cx="2395735" cy="3361006"/>
          </a:xfrm>
          <a:prstGeom prst="rect">
            <a:avLst/>
          </a:prstGeom>
          <a:noFill/>
        </p:spPr>
      </p:pic>
      <p:pic>
        <p:nvPicPr>
          <p:cNvPr id="17416" name="Picture 8" descr="H:\Публикации\публикации024.jpg"/>
          <p:cNvPicPr>
            <a:picLocks noChangeAspect="1" noChangeArrowheads="1"/>
          </p:cNvPicPr>
          <p:nvPr/>
        </p:nvPicPr>
        <p:blipFill>
          <a:blip r:embed="rId4" cstate="email"/>
          <a:srcRect l="1482" b="6587"/>
          <a:stretch>
            <a:fillRect/>
          </a:stretch>
        </p:blipFill>
        <p:spPr bwMode="auto">
          <a:xfrm>
            <a:off x="4535932" y="3212976"/>
            <a:ext cx="2388936" cy="3144982"/>
          </a:xfrm>
          <a:prstGeom prst="rect">
            <a:avLst/>
          </a:prstGeom>
          <a:noFill/>
        </p:spPr>
      </p:pic>
      <p:pic>
        <p:nvPicPr>
          <p:cNvPr id="53252" name="Picture 4" descr="https://downloader.disk.yandex.ru/preview/81a82f83db897d5baf850769416e9257c3a0deec40ca6fcead51f4d44679d109/63488625/J286tTEH6LopiH-p9p0JDsUR57MaLjMMNyqB3pBgWBMnOmje376bmjUlmFodXtR0Zyk6V1XM0CfrvbZo_QwXuA%3D%3D?uid=0&amp;filename=%D0%A1%D0%B5%D1%80%D0%B3%D0%B5%D0%B5%D0%B2%D0%B0%20%D0%9B%D1%8E%D0%B1%D0%BE%D0%B2%D1%8C%20%D0%AE%D1%80%D1%8C%D0%B5%D0%B2%D0%BD%D0%B0.jpg&amp;disposition=inline&amp;hash=&amp;limit=0&amp;content_type=image%2Fjpeg&amp;owner_uid=0&amp;tknv=v2&amp;size=1318x60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851920" y="692696"/>
            <a:ext cx="2070034" cy="292494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95536" y="6350169"/>
            <a:ext cx="38638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lvl="0" indent="-677863" defTabSz="914400">
              <a:lnSpc>
                <a:spcPct val="150000"/>
              </a:lnSpc>
              <a:spcBef>
                <a:spcPct val="20000"/>
              </a:spcBef>
              <a:buClr>
                <a:srgbClr val="CCCCFF"/>
              </a:buClr>
              <a:buFont typeface="Wingdings" pitchFamily="2" charset="2"/>
              <a:buChar char="ü"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Международный уровень</a:t>
            </a: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36096" y="6309320"/>
            <a:ext cx="3707904" cy="456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buFont typeface="Wingdings" pitchFamily="2" charset="2"/>
              <a:buChar char="ü"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Российский уровень</a:t>
            </a:r>
          </a:p>
        </p:txBody>
      </p:sp>
      <p:pic>
        <p:nvPicPr>
          <p:cNvPr id="16386" name="Picture 2" descr="H:\Публикации\публикации018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003403" y="692696"/>
            <a:ext cx="2140597" cy="2945508"/>
          </a:xfrm>
          <a:prstGeom prst="rect">
            <a:avLst/>
          </a:prstGeom>
          <a:noFill/>
        </p:spPr>
      </p:pic>
      <p:pic>
        <p:nvPicPr>
          <p:cNvPr id="12" name="Picture 2" descr="H:\Публикации\публикации017.jpg"/>
          <p:cNvPicPr>
            <a:picLocks noChangeAspect="1" noChangeArrowheads="1"/>
          </p:cNvPicPr>
          <p:nvPr/>
        </p:nvPicPr>
        <p:blipFill>
          <a:blip r:embed="rId7" cstate="email"/>
          <a:srcRect b="1174"/>
          <a:stretch>
            <a:fillRect/>
          </a:stretch>
        </p:blipFill>
        <p:spPr bwMode="auto">
          <a:xfrm>
            <a:off x="7055768" y="3284984"/>
            <a:ext cx="2088232" cy="30329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188640"/>
            <a:ext cx="3744416" cy="625004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8. Наличие публикаций</a:t>
            </a:r>
            <a:endParaRPr lang="ru-RU" sz="2400" dirty="0"/>
          </a:p>
        </p:txBody>
      </p:sp>
      <p:pic>
        <p:nvPicPr>
          <p:cNvPr id="19459" name="Picture 3" descr="H:\Публикации\публикации02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068960"/>
            <a:ext cx="3312368" cy="3789040"/>
          </a:xfrm>
          <a:prstGeom prst="rect">
            <a:avLst/>
          </a:prstGeom>
          <a:noFill/>
        </p:spPr>
      </p:pic>
      <p:pic>
        <p:nvPicPr>
          <p:cNvPr id="19461" name="Picture 5" descr="H:\Публикации\публикации02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6200000">
            <a:off x="3226233" y="3531501"/>
            <a:ext cx="2800057" cy="3852938"/>
          </a:xfrm>
          <a:prstGeom prst="rect">
            <a:avLst/>
          </a:prstGeom>
          <a:noFill/>
        </p:spPr>
      </p:pic>
      <p:pic>
        <p:nvPicPr>
          <p:cNvPr id="19458" name="Picture 2" descr="H:\Публикации\публикации02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2716234" cy="3737596"/>
          </a:xfrm>
          <a:prstGeom prst="rect">
            <a:avLst/>
          </a:prstGeom>
          <a:noFill/>
        </p:spPr>
      </p:pic>
      <p:pic>
        <p:nvPicPr>
          <p:cNvPr id="7170" name="Picture 2" descr="H:\Добавить\Скан02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28538" y="0"/>
            <a:ext cx="2615462" cy="3600000"/>
          </a:xfrm>
          <a:prstGeom prst="rect">
            <a:avLst/>
          </a:prstGeom>
          <a:noFill/>
        </p:spPr>
      </p:pic>
      <p:pic>
        <p:nvPicPr>
          <p:cNvPr id="7171" name="Picture 3" descr="H:\Добавить\Скан02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004048" y="2767922"/>
            <a:ext cx="2520280" cy="3468989"/>
          </a:xfrm>
          <a:prstGeom prst="rect">
            <a:avLst/>
          </a:prstGeom>
          <a:noFill/>
        </p:spPr>
      </p:pic>
      <p:pic>
        <p:nvPicPr>
          <p:cNvPr id="7172" name="Picture 4" descr="H:\Добавить\Скан023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809718" y="3645024"/>
            <a:ext cx="2334282" cy="3212976"/>
          </a:xfrm>
          <a:prstGeom prst="rect">
            <a:avLst/>
          </a:prstGeom>
          <a:noFill/>
        </p:spPr>
      </p:pic>
      <p:pic>
        <p:nvPicPr>
          <p:cNvPr id="19460" name="Picture 4" descr="H:\Публикации\публикации027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699792" y="980728"/>
            <a:ext cx="2376264" cy="326979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2780928"/>
            <a:ext cx="2629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kern="0" dirty="0" smtClean="0">
                <a:solidFill>
                  <a:srgbClr val="002060"/>
                </a:solidFill>
              </a:rPr>
              <a:t> Российский уровень</a:t>
            </a:r>
            <a:endParaRPr lang="ru-RU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964488" cy="552996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9. Участие педагога в профессиональных конкурсах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79912" y="3121839"/>
            <a:ext cx="2658616" cy="3736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516216" y="3140968"/>
            <a:ext cx="2627784" cy="3717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H:\ГРАМОТЫ\Грамоты 2017-18\финалист Педагог года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32040" y="620688"/>
            <a:ext cx="3456384" cy="244351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5013176"/>
            <a:ext cx="4788024" cy="192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sz="1600" b="1" i="1" dirty="0" smtClean="0">
                <a:solidFill>
                  <a:srgbClr val="002060"/>
                </a:solidFill>
              </a:rPr>
              <a:t>Победы и призовые места в конкурсах на порталах  сети Интернет  </a:t>
            </a:r>
            <a:r>
              <a:rPr lang="ru-RU" sz="1600" i="1" dirty="0" smtClean="0">
                <a:solidFill>
                  <a:srgbClr val="002060"/>
                </a:solidFill>
              </a:rPr>
              <a:t>-</a:t>
            </a:r>
            <a:r>
              <a:rPr lang="ru-RU" sz="1600" b="1" i="1" dirty="0" smtClean="0">
                <a:solidFill>
                  <a:srgbClr val="002060"/>
                </a:solidFill>
              </a:rPr>
              <a:t> 5</a:t>
            </a:r>
          </a:p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endParaRPr lang="ru-RU" sz="1600" b="1" i="1" dirty="0" smtClean="0">
              <a:solidFill>
                <a:srgbClr val="002060"/>
              </a:solidFill>
            </a:endParaRPr>
          </a:p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sz="1600" b="1" i="1" dirty="0" smtClean="0">
                <a:solidFill>
                  <a:srgbClr val="002060"/>
                </a:solidFill>
              </a:rPr>
              <a:t>Участие в очных конкурсах республиканского уровня – 2</a:t>
            </a:r>
          </a:p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endParaRPr lang="ru-RU" sz="1600" b="1" i="1" dirty="0" smtClean="0">
              <a:solidFill>
                <a:srgbClr val="002060"/>
              </a:solidFill>
            </a:endParaRPr>
          </a:p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sz="1600" b="1" i="1" dirty="0" smtClean="0">
                <a:solidFill>
                  <a:srgbClr val="002060"/>
                </a:solidFill>
              </a:rPr>
              <a:t>Победы и призовые места в конкурсах республиканского уровня - 2</a:t>
            </a:r>
          </a:p>
        </p:txBody>
      </p:sp>
      <p:pic>
        <p:nvPicPr>
          <p:cNvPr id="3" name="Picture 2" descr="H:\новые скан\Скан0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48680"/>
            <a:ext cx="3240360" cy="431611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51520" y="188640"/>
            <a:ext cx="8892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9. Участие педагога в профессиональных конкурсах</a:t>
            </a:r>
            <a:endParaRPr lang="ru-RU" sz="2400" b="1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67744" y="3786908"/>
            <a:ext cx="2304256" cy="3071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764704"/>
            <a:ext cx="2088232" cy="2864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1" name="Picture 5" descr="H:\ГРАМОТЫ\грамоты 2020-21\Сергеева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3789040"/>
            <a:ext cx="2169916" cy="3068960"/>
          </a:xfrm>
          <a:prstGeom prst="rect">
            <a:avLst/>
          </a:prstGeom>
          <a:noFill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339752" y="764704"/>
            <a:ext cx="215456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H:\Публикации\публикации017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88024" y="3789040"/>
            <a:ext cx="2088232" cy="3068960"/>
          </a:xfrm>
          <a:prstGeom prst="rect">
            <a:avLst/>
          </a:prstGeom>
          <a:noFill/>
        </p:spPr>
      </p:pic>
      <p:pic>
        <p:nvPicPr>
          <p:cNvPr id="14340" name="Picture 4" descr="H:\ГРАМОТЫ\Грамоты 2017-18\Сергеева Л.Ю..jpg"/>
          <p:cNvPicPr>
            <a:picLocks noChangeAspect="1" noChangeArrowheads="1"/>
          </p:cNvPicPr>
          <p:nvPr/>
        </p:nvPicPr>
        <p:blipFill>
          <a:blip r:embed="rId7" cstate="email"/>
          <a:srcRect l="921"/>
          <a:stretch>
            <a:fillRect/>
          </a:stretch>
        </p:blipFill>
        <p:spPr bwMode="auto">
          <a:xfrm>
            <a:off x="4644008" y="3797627"/>
            <a:ext cx="2160240" cy="3060373"/>
          </a:xfrm>
          <a:prstGeom prst="rect">
            <a:avLst/>
          </a:prstGeom>
          <a:noFill/>
        </p:spPr>
      </p:pic>
      <p:pic>
        <p:nvPicPr>
          <p:cNvPr id="14341" name="Picture 5" descr="H:\ГРАМОТЫ\грамоты 2018-19\олимпиада Педуспех Инновац уроки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788024" y="764704"/>
            <a:ext cx="2016223" cy="2808311"/>
          </a:xfrm>
          <a:prstGeom prst="rect">
            <a:avLst/>
          </a:prstGeom>
          <a:noFill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020272" y="764704"/>
            <a:ext cx="212372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:\новые скан\Скан00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14270" y="3789040"/>
            <a:ext cx="2229730" cy="30689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188640"/>
            <a:ext cx="8892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A50021"/>
                </a:solidFill>
              </a:rPr>
              <a:t>10. Выступления на заседаниях методических советов, научно-практических конференциях, педагогических чтениях, семинарах, секциях, форумах, радиопередачах (</a:t>
            </a:r>
            <a:r>
              <a:rPr lang="ru-RU" sz="2000" b="1" i="1" dirty="0" err="1" smtClean="0">
                <a:solidFill>
                  <a:srgbClr val="A50021"/>
                </a:solidFill>
              </a:rPr>
              <a:t>очно</a:t>
            </a:r>
            <a:r>
              <a:rPr lang="ru-RU" sz="2000" b="1" i="1" dirty="0" smtClean="0">
                <a:solidFill>
                  <a:srgbClr val="A50021"/>
                </a:solidFill>
              </a:rPr>
              <a:t>)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196753"/>
            <a:ext cx="9144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   Уровень образовательной организации: 20      Республиканский уровень: 2</a:t>
            </a: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576" y="1700808"/>
            <a:ext cx="3766663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:\новые скан\Скан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700808"/>
            <a:ext cx="3799104" cy="515719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39700"/>
            <a:ext cx="8964488" cy="1868488"/>
          </a:xfrm>
        </p:spPr>
        <p:txBody>
          <a:bodyPr/>
          <a:lstStyle/>
          <a:p>
            <a:r>
              <a:rPr lang="ru-RU" sz="2000" i="1" dirty="0" smtClean="0">
                <a:solidFill>
                  <a:srgbClr val="A50021"/>
                </a:solidFill>
              </a:rPr>
              <a:t>10. Выступления на заседаниях методических советов, научно-практических конференциях, педагогических чтениях, семинарах, секциях, форумах, радиопередачах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1700808"/>
            <a:ext cx="340912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02219" y="1772816"/>
            <a:ext cx="3141781" cy="44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 descr="D:\ФОТО И ИЗОБРАЖЕНИЯ\РАБОЧИЙ СТОЛ\Грамоты 2017-18\Сергеева Л.Ю.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419872" y="2445238"/>
            <a:ext cx="3026079" cy="441276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0"/>
            <a:ext cx="8892480" cy="1124744"/>
          </a:xfrm>
        </p:spPr>
        <p:txBody>
          <a:bodyPr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A50021"/>
                </a:solidFill>
              </a:rPr>
              <a:t>11. Проведение мастер-классов, открытых занятий, мероприятий (</a:t>
            </a:r>
            <a:r>
              <a:rPr lang="ru-RU" sz="2400" i="1" dirty="0" err="1" smtClean="0">
                <a:solidFill>
                  <a:srgbClr val="A50021"/>
                </a:solidFill>
              </a:rPr>
              <a:t>очно</a:t>
            </a:r>
            <a:r>
              <a:rPr lang="ru-RU" sz="2400" i="1" dirty="0" smtClean="0">
                <a:solidFill>
                  <a:srgbClr val="A50021"/>
                </a:solidFill>
              </a:rPr>
              <a:t>)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85750" y="1428736"/>
            <a:ext cx="8572500" cy="5143536"/>
          </a:xfrm>
        </p:spPr>
        <p:txBody>
          <a:bodyPr/>
          <a:lstStyle/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solidFill>
                  <a:srgbClr val="000099"/>
                </a:solidFill>
              </a:rPr>
              <a:t>  			</a:t>
            </a:r>
          </a:p>
          <a:p>
            <a:pPr eaLnBrk="1">
              <a:lnSpc>
                <a:spcPct val="73000"/>
              </a:lnSpc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CC6600"/>
                </a:solidFill>
              </a:rPr>
              <a:t>	</a:t>
            </a:r>
            <a:endParaRPr lang="ru-RU" sz="1600" i="1" dirty="0" smtClean="0"/>
          </a:p>
          <a:p>
            <a:pPr algn="just" eaLnBrk="1">
              <a:lnSpc>
                <a:spcPct val="73000"/>
              </a:lnSpc>
              <a:buAutoNum type="arabicPeriod" startAt="2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0070C0"/>
              </a:solidFill>
            </a:endParaRPr>
          </a:p>
          <a:p>
            <a:pPr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 smtClean="0">
                <a:solidFill>
                  <a:srgbClr val="0070C0"/>
                </a:solidFill>
              </a:rPr>
              <a:t>,</a:t>
            </a:r>
            <a:r>
              <a:rPr lang="ru-RU" sz="1600" i="1" dirty="0" smtClean="0">
                <a:solidFill>
                  <a:srgbClr val="2D2DB9"/>
                </a:solidFill>
              </a:rPr>
              <a:t> </a:t>
            </a:r>
          </a:p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2D2DB9"/>
              </a:solidFill>
            </a:endParaRPr>
          </a:p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i="1" dirty="0" smtClean="0">
              <a:solidFill>
                <a:srgbClr val="00009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4941168"/>
            <a:ext cx="6012160" cy="144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buFont typeface="Wingdings" pitchFamily="2" charset="2"/>
              <a:buChar char="ü"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Уровень образовательной организации: 11</a:t>
            </a:r>
          </a:p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buFont typeface="Wingdings" pitchFamily="2" charset="2"/>
              <a:buChar char="ü"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Муниципальный уровень: 1</a:t>
            </a:r>
          </a:p>
          <a:p>
            <a:pPr marL="677863" indent="-677863" defTabSz="914400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Tx/>
              <a:buFont typeface="Wingdings" pitchFamily="2" charset="2"/>
              <a:buChar char="ü"/>
              <a:tabLst>
                <a:tab pos="6794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/>
            </a:pPr>
            <a:r>
              <a:rPr lang="ru-RU" b="1" i="1" kern="0" dirty="0" smtClean="0">
                <a:solidFill>
                  <a:srgbClr val="002060"/>
                </a:solidFill>
              </a:rPr>
              <a:t>Республиканский уровень:3</a:t>
            </a:r>
          </a:p>
        </p:txBody>
      </p:sp>
      <p:pic>
        <p:nvPicPr>
          <p:cNvPr id="6146" name="Picture 2" descr="H:\новые скан\Скан002.jpg"/>
          <p:cNvPicPr>
            <a:picLocks noChangeAspect="1" noChangeArrowheads="1"/>
          </p:cNvPicPr>
          <p:nvPr/>
        </p:nvPicPr>
        <p:blipFill>
          <a:blip r:embed="rId3" cstate="print"/>
          <a:srcRect r="4632" b="1683"/>
          <a:stretch>
            <a:fillRect/>
          </a:stretch>
        </p:blipFill>
        <p:spPr bwMode="auto">
          <a:xfrm>
            <a:off x="179512" y="1124744"/>
            <a:ext cx="3591809" cy="5096795"/>
          </a:xfrm>
          <a:prstGeom prst="rect">
            <a:avLst/>
          </a:prstGeom>
          <a:noFill/>
        </p:spPr>
      </p:pic>
      <p:pic>
        <p:nvPicPr>
          <p:cNvPr id="6147" name="Picture 3" descr="H:\новые скан\Скан008.jpg"/>
          <p:cNvPicPr>
            <a:picLocks noChangeAspect="1" noChangeArrowheads="1"/>
          </p:cNvPicPr>
          <p:nvPr/>
        </p:nvPicPr>
        <p:blipFill>
          <a:blip r:embed="rId4" cstate="print"/>
          <a:srcRect r="2316" b="33988"/>
          <a:stretch>
            <a:fillRect/>
          </a:stretch>
        </p:blipFill>
        <p:spPr bwMode="auto">
          <a:xfrm>
            <a:off x="4499992" y="1196752"/>
            <a:ext cx="3832342" cy="356473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791450" cy="1556792"/>
          </a:xfrm>
        </p:spPr>
        <p:txBody>
          <a:bodyPr/>
          <a:lstStyle/>
          <a:p>
            <a:r>
              <a:rPr lang="ru-RU" sz="2400" i="1" dirty="0" smtClean="0">
                <a:solidFill>
                  <a:srgbClr val="A50021"/>
                </a:solidFill>
              </a:rPr>
              <a:t>11. Проведение мастер-классов, открытых занятий, мероприятий (</a:t>
            </a:r>
            <a:r>
              <a:rPr lang="ru-RU" sz="2400" i="1" dirty="0" err="1" smtClean="0">
                <a:solidFill>
                  <a:srgbClr val="A50021"/>
                </a:solidFill>
              </a:rPr>
              <a:t>очно</a:t>
            </a:r>
            <a:r>
              <a:rPr lang="ru-RU" sz="2400" i="1" dirty="0" smtClean="0">
                <a:solidFill>
                  <a:srgbClr val="A50021"/>
                </a:solidFill>
              </a:rPr>
              <a:t>)</a:t>
            </a:r>
            <a:endParaRPr lang="ru-RU" sz="2400" dirty="0"/>
          </a:p>
        </p:txBody>
      </p:sp>
      <p:pic>
        <p:nvPicPr>
          <p:cNvPr id="24578" name="Picture 2" descr="H:\ГРАМОТЫ\грамоты 2019-20\0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59832" y="1772816"/>
            <a:ext cx="3096344" cy="4320480"/>
          </a:xfrm>
          <a:prstGeom prst="rect">
            <a:avLst/>
          </a:prstGeom>
          <a:noFill/>
        </p:spPr>
      </p:pic>
      <p:pic>
        <p:nvPicPr>
          <p:cNvPr id="8194" name="Picture 2" descr="H:\Добавить\Скан02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81937" y="1772816"/>
            <a:ext cx="2962063" cy="4320480"/>
          </a:xfrm>
          <a:prstGeom prst="rect">
            <a:avLst/>
          </a:prstGeom>
          <a:noFill/>
        </p:spPr>
      </p:pic>
      <p:pic>
        <p:nvPicPr>
          <p:cNvPr id="8195" name="Picture 3" descr="H:\Добавить\Скан03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772816"/>
            <a:ext cx="3059832" cy="432048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0"/>
            <a:ext cx="5184576" cy="836712"/>
          </a:xfrm>
        </p:spPr>
        <p:txBody>
          <a:bodyPr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A50021"/>
                </a:solidFill>
              </a:rPr>
              <a:t>12. Награды и поощрения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85750" y="1428736"/>
            <a:ext cx="8572500" cy="5143536"/>
          </a:xfrm>
        </p:spPr>
        <p:txBody>
          <a:bodyPr/>
          <a:lstStyle/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solidFill>
                  <a:srgbClr val="000099"/>
                </a:solidFill>
              </a:rPr>
              <a:t>  			</a:t>
            </a:r>
          </a:p>
          <a:p>
            <a:pPr eaLnBrk="1">
              <a:lnSpc>
                <a:spcPct val="73000"/>
              </a:lnSpc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CC6600"/>
                </a:solidFill>
              </a:rPr>
              <a:t>	</a:t>
            </a:r>
            <a:endParaRPr lang="ru-RU" sz="1600" i="1" dirty="0" smtClean="0"/>
          </a:p>
          <a:p>
            <a:pPr algn="just" eaLnBrk="1">
              <a:lnSpc>
                <a:spcPct val="73000"/>
              </a:lnSpc>
              <a:buAutoNum type="arabicPeriod" startAt="2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0070C0"/>
              </a:solidFill>
            </a:endParaRPr>
          </a:p>
          <a:p>
            <a:pPr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 smtClean="0">
                <a:solidFill>
                  <a:srgbClr val="0070C0"/>
                </a:solidFill>
              </a:rPr>
              <a:t>,</a:t>
            </a:r>
            <a:r>
              <a:rPr lang="ru-RU" sz="1600" i="1" dirty="0" smtClean="0">
                <a:solidFill>
                  <a:srgbClr val="2D2DB9"/>
                </a:solidFill>
              </a:rPr>
              <a:t> </a:t>
            </a:r>
          </a:p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2D2DB9"/>
              </a:solidFill>
            </a:endParaRPr>
          </a:p>
        </p:txBody>
      </p:sp>
      <p:pic>
        <p:nvPicPr>
          <p:cNvPr id="9" name="Picture 3" descr="G:\ДЛЯ САЙТА\Мои достижения\почетный работник.jpg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5438703" y="0"/>
            <a:ext cx="3705297" cy="2470198"/>
          </a:xfrm>
          <a:prstGeom prst="rect">
            <a:avLst/>
          </a:prstGeom>
          <a:noFill/>
        </p:spPr>
      </p:pic>
      <p:pic>
        <p:nvPicPr>
          <p:cNvPr id="7170" name="Picture 2" descr="H:\новые скан\Скан007.jpg"/>
          <p:cNvPicPr>
            <a:picLocks noChangeAspect="1" noChangeArrowheads="1"/>
          </p:cNvPicPr>
          <p:nvPr/>
        </p:nvPicPr>
        <p:blipFill>
          <a:blip r:embed="rId4" cstate="print"/>
          <a:srcRect r="2779" b="2019"/>
          <a:stretch>
            <a:fillRect/>
          </a:stretch>
        </p:blipFill>
        <p:spPr bwMode="auto">
          <a:xfrm>
            <a:off x="3275856" y="2390757"/>
            <a:ext cx="3220328" cy="4467243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r="2006" b="850"/>
          <a:stretch>
            <a:fillRect/>
          </a:stretch>
        </p:blipFill>
        <p:spPr bwMode="auto">
          <a:xfrm>
            <a:off x="142844" y="857232"/>
            <a:ext cx="3143272" cy="4377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260648"/>
            <a:ext cx="4190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A50021"/>
                </a:solidFill>
              </a:rPr>
              <a:t>12. Награды и поощрения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908720"/>
            <a:ext cx="7416824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b="1" i="1" dirty="0" smtClean="0">
                <a:solidFill>
                  <a:srgbClr val="002060"/>
                </a:solidFill>
              </a:rPr>
              <a:t>Поощрения с различных сайтов и порталов сети интернет  </a:t>
            </a:r>
            <a:endParaRPr lang="ru-RU" i="1" dirty="0" smtClean="0">
              <a:solidFill>
                <a:srgbClr val="002060"/>
              </a:solidFill>
            </a:endParaRPr>
          </a:p>
        </p:txBody>
      </p:sp>
      <p:pic>
        <p:nvPicPr>
          <p:cNvPr id="1027" name="Picture 3" descr="H:\ГРАМОТЫ\Грамоты 2017-18\Благодарность проекта infourok.ru №14930338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4008" y="1556792"/>
            <a:ext cx="2391439" cy="3384376"/>
          </a:xfrm>
          <a:prstGeom prst="rect">
            <a:avLst/>
          </a:prstGeom>
          <a:noFill/>
        </p:spPr>
      </p:pic>
      <p:pic>
        <p:nvPicPr>
          <p:cNvPr id="1028" name="Picture 4" descr="H:\ГРАМОТЫ\Грамоты 2017-18\Свидетельство проекта infourok.ru №7888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1484784"/>
            <a:ext cx="2555775" cy="3616944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39752" y="3258000"/>
            <a:ext cx="2543821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91082" y="3284984"/>
            <a:ext cx="2452918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0"/>
            <a:ext cx="4752528" cy="980728"/>
          </a:xfrm>
        </p:spPr>
        <p:txBody>
          <a:bodyPr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A50021"/>
                </a:solidFill>
              </a:rPr>
              <a:t>12. Награды и поощрения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987824" y="1124744"/>
            <a:ext cx="2952328" cy="360040"/>
          </a:xfrm>
        </p:spPr>
        <p:txBody>
          <a:bodyPr/>
          <a:lstStyle/>
          <a:p>
            <a:pPr marL="677863" indent="-677863" eaLnBrk="1" hangingPunct="1">
              <a:lnSpc>
                <a:spcPct val="90000"/>
              </a:lnSpc>
              <a:buNone/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sz="1800" b="1" i="1" dirty="0" smtClean="0">
                <a:solidFill>
                  <a:srgbClr val="002060"/>
                </a:solidFill>
              </a:rPr>
              <a:t>Муниципальный уровень </a:t>
            </a:r>
            <a:endParaRPr lang="ru-RU" sz="1800" i="1" dirty="0" smtClean="0">
              <a:solidFill>
                <a:srgbClr val="002060"/>
              </a:solidFill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87824" y="1916832"/>
            <a:ext cx="3096344" cy="4326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:\ГРАМОТЫ\Грамоты 22-23\ЭкоКВЕСТ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975648" y="1916832"/>
            <a:ext cx="3168352" cy="4324346"/>
          </a:xfrm>
          <a:prstGeom prst="rect">
            <a:avLst/>
          </a:prstGeom>
          <a:noFill/>
        </p:spPr>
      </p:pic>
      <p:pic>
        <p:nvPicPr>
          <p:cNvPr id="6" name="Picture 6" descr="H:\Добавить\Скан030.jpg"/>
          <p:cNvPicPr>
            <a:picLocks noChangeAspect="1" noChangeArrowheads="1"/>
          </p:cNvPicPr>
          <p:nvPr/>
        </p:nvPicPr>
        <p:blipFill>
          <a:blip r:embed="rId5" cstate="email"/>
          <a:srcRect r="2749"/>
          <a:stretch>
            <a:fillRect/>
          </a:stretch>
        </p:blipFill>
        <p:spPr bwMode="auto">
          <a:xfrm>
            <a:off x="0" y="1916832"/>
            <a:ext cx="3033254" cy="429309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59632" y="1412776"/>
            <a:ext cx="3361690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b="1" i="1" dirty="0" smtClean="0">
                <a:solidFill>
                  <a:srgbClr val="002060"/>
                </a:solidFill>
              </a:rPr>
              <a:t>Республиканский уровень </a:t>
            </a:r>
            <a:endParaRPr lang="ru-RU" dirty="0" smtClean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404664"/>
            <a:ext cx="4190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A50021"/>
                </a:solidFill>
              </a:rPr>
              <a:t>12. Награды и поощрения</a:t>
            </a:r>
            <a:endParaRPr lang="ru-RU" sz="2400" b="1" dirty="0"/>
          </a:p>
        </p:txBody>
      </p:sp>
      <p:pic>
        <p:nvPicPr>
          <p:cNvPr id="9" name="Picture 2" descr="H:\ГРАМОТЫ\Грамоты 2021-22\благодарность биология.jpg"/>
          <p:cNvPicPr>
            <a:picLocks noChangeAspect="1" noChangeArrowheads="1"/>
          </p:cNvPicPr>
          <p:nvPr/>
        </p:nvPicPr>
        <p:blipFill>
          <a:blip r:embed="rId2" cstate="email"/>
          <a:srcRect l="962" t="3493" r="5770" b="2096"/>
          <a:stretch>
            <a:fillRect/>
          </a:stretch>
        </p:blipFill>
        <p:spPr bwMode="auto">
          <a:xfrm>
            <a:off x="3059832" y="2132856"/>
            <a:ext cx="3096344" cy="4293096"/>
          </a:xfrm>
          <a:prstGeom prst="rect">
            <a:avLst/>
          </a:prstGeom>
          <a:noFill/>
        </p:spPr>
      </p:pic>
      <p:pic>
        <p:nvPicPr>
          <p:cNvPr id="3074" name="Picture 2" descr="H:\ГРАМОТЫ\грамоты 2018-19\Благодарность Кемля.gif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56176" y="2132856"/>
            <a:ext cx="2987824" cy="4293096"/>
          </a:xfrm>
          <a:prstGeom prst="rect">
            <a:avLst/>
          </a:prstGeom>
          <a:noFill/>
        </p:spPr>
      </p:pic>
      <p:pic>
        <p:nvPicPr>
          <p:cNvPr id="3075" name="Picture 3" descr="H:\ГРАМОТЫ\грамоты 2020-21\благодарность биология.jpg"/>
          <p:cNvPicPr>
            <a:picLocks noChangeAspect="1" noChangeArrowheads="1"/>
          </p:cNvPicPr>
          <p:nvPr/>
        </p:nvPicPr>
        <p:blipFill>
          <a:blip r:embed="rId4" cstate="email"/>
          <a:srcRect l="2381" t="4719" r="2381"/>
          <a:stretch>
            <a:fillRect/>
          </a:stretch>
        </p:blipFill>
        <p:spPr bwMode="auto">
          <a:xfrm>
            <a:off x="0" y="2132856"/>
            <a:ext cx="3039417" cy="4296328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0"/>
            <a:ext cx="2987824" cy="217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419872" y="1196752"/>
            <a:ext cx="2556341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77863" indent="-677863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b="1" i="1" dirty="0" smtClean="0">
                <a:solidFill>
                  <a:srgbClr val="002060"/>
                </a:solidFill>
              </a:rPr>
              <a:t>Российский уровень</a:t>
            </a:r>
            <a:endParaRPr lang="ru-RU" dirty="0" smtClean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404664"/>
            <a:ext cx="4190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A50021"/>
                </a:solidFill>
              </a:rPr>
              <a:t>12. Награды и поощрения</a:t>
            </a:r>
            <a:endParaRPr lang="ru-RU" sz="2400" b="1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1755180"/>
            <a:ext cx="3716752" cy="510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/>
          <a:srcRect r="1426"/>
          <a:stretch>
            <a:fillRect/>
          </a:stretch>
        </p:blipFill>
        <p:spPr bwMode="auto">
          <a:xfrm>
            <a:off x="5231978" y="1724879"/>
            <a:ext cx="3623990" cy="5133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71800" y="1124744"/>
            <a:ext cx="3268074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77863" indent="-677863" algn="ctr" eaLnBrk="1" hangingPunct="1">
              <a:lnSpc>
                <a:spcPct val="90000"/>
              </a:lnSpc>
              <a:tabLst>
                <a:tab pos="677863" algn="l"/>
                <a:tab pos="782638" algn="l"/>
                <a:tab pos="1231900" algn="l"/>
                <a:tab pos="1681163" algn="l"/>
                <a:tab pos="2130425" algn="l"/>
                <a:tab pos="2579688" algn="l"/>
                <a:tab pos="3028950" algn="l"/>
                <a:tab pos="3478213" algn="l"/>
                <a:tab pos="3927475" algn="l"/>
                <a:tab pos="4376738" algn="l"/>
                <a:tab pos="4826000" algn="l"/>
                <a:tab pos="5275263" algn="l"/>
                <a:tab pos="5724525" algn="l"/>
                <a:tab pos="6173788" algn="l"/>
                <a:tab pos="6623050" algn="l"/>
                <a:tab pos="7072313" algn="l"/>
                <a:tab pos="7521575" algn="l"/>
                <a:tab pos="7970838" algn="l"/>
                <a:tab pos="8420100" algn="l"/>
                <a:tab pos="8869363" algn="l"/>
                <a:tab pos="9318625" algn="l"/>
              </a:tabLst>
              <a:defRPr/>
            </a:pPr>
            <a:r>
              <a:rPr lang="ru-RU" b="1" i="1" dirty="0" smtClean="0">
                <a:solidFill>
                  <a:srgbClr val="002060"/>
                </a:solidFill>
              </a:rPr>
              <a:t>Международный уровень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309063"/>
            <a:ext cx="4536504" cy="343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A50021"/>
                </a:solidFill>
              </a:rPr>
              <a:t>12. Награды и поощрения</a:t>
            </a:r>
            <a:endParaRPr lang="ru-RU" sz="2400" b="1" dirty="0"/>
          </a:p>
        </p:txBody>
      </p:sp>
      <p:pic>
        <p:nvPicPr>
          <p:cNvPr id="6" name="Picture 2" descr="H:\ГРАМОТЫ\Грамоты 2021-22\Благодарственное письмо Сергеева Л.Ю.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60032" y="1628800"/>
            <a:ext cx="3699270" cy="5229200"/>
          </a:xfrm>
          <a:prstGeom prst="rect">
            <a:avLst/>
          </a:prstGeom>
          <a:noFill/>
        </p:spPr>
      </p:pic>
      <p:pic>
        <p:nvPicPr>
          <p:cNvPr id="7" name="Picture 1" descr="H:\ГРАМОТЫ\грамоты 2020-21\Благодарственное письмо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3567" y="1628800"/>
            <a:ext cx="3699269" cy="5229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696" y="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i="1" dirty="0" smtClean="0">
                <a:solidFill>
                  <a:srgbClr val="A50021"/>
                </a:solidFill>
              </a:rPr>
              <a:t>13. Наставничество</a:t>
            </a:r>
            <a:endParaRPr lang="ru-RU" sz="2800" b="1" dirty="0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email"/>
          <a:srcRect l="10487"/>
          <a:stretch>
            <a:fillRect/>
          </a:stretch>
        </p:blipFill>
        <p:spPr bwMode="auto">
          <a:xfrm>
            <a:off x="5846701" y="620688"/>
            <a:ext cx="3297299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548680"/>
            <a:ext cx="4176464" cy="3191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email"/>
          <a:srcRect l="6217" r="1516" b="4197"/>
          <a:stretch>
            <a:fillRect/>
          </a:stretch>
        </p:blipFill>
        <p:spPr bwMode="auto">
          <a:xfrm>
            <a:off x="2915816" y="3252259"/>
            <a:ext cx="3203997" cy="3605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513" y="139700"/>
            <a:ext cx="7791450" cy="1057052"/>
          </a:xfrm>
        </p:spPr>
        <p:txBody>
          <a:bodyPr/>
          <a:lstStyle/>
          <a:p>
            <a:r>
              <a:rPr lang="ru-RU" sz="3200" i="1" dirty="0" smtClean="0">
                <a:solidFill>
                  <a:srgbClr val="A50021"/>
                </a:solidFill>
              </a:rPr>
              <a:t>13. Наставничество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3215" y="1700808"/>
            <a:ext cx="5159175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9584" y="980728"/>
            <a:ext cx="3744416" cy="5314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260648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14. Экспертная деятельность</a:t>
            </a:r>
            <a:endParaRPr lang="ru-RU" sz="2400" b="1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34884" y="1716454"/>
            <a:ext cx="3637644" cy="514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r="2675" b="607"/>
          <a:stretch>
            <a:fillRect/>
          </a:stretch>
        </p:blipFill>
        <p:spPr bwMode="auto">
          <a:xfrm>
            <a:off x="357159" y="1703855"/>
            <a:ext cx="3643338" cy="5121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0"/>
            <a:ext cx="8892480" cy="1124744"/>
          </a:xfrm>
        </p:spPr>
        <p:txBody>
          <a:bodyPr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A50021"/>
                </a:solidFill>
              </a:rPr>
              <a:t>15. Общественно-педагогическая активность педагога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85750" y="1428736"/>
            <a:ext cx="8572500" cy="5143536"/>
          </a:xfrm>
        </p:spPr>
        <p:txBody>
          <a:bodyPr/>
          <a:lstStyle/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solidFill>
                  <a:srgbClr val="000099"/>
                </a:solidFill>
              </a:rPr>
              <a:t>  			</a:t>
            </a:r>
          </a:p>
          <a:p>
            <a:pPr eaLnBrk="1">
              <a:lnSpc>
                <a:spcPct val="73000"/>
              </a:lnSpc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CC6600"/>
                </a:solidFill>
              </a:rPr>
              <a:t>	</a:t>
            </a:r>
            <a:endParaRPr lang="ru-RU" sz="1600" i="1" dirty="0" smtClean="0"/>
          </a:p>
          <a:p>
            <a:pPr algn="just" eaLnBrk="1">
              <a:lnSpc>
                <a:spcPct val="73000"/>
              </a:lnSpc>
              <a:buAutoNum type="arabicPeriod" startAt="2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0070C0"/>
              </a:solidFill>
            </a:endParaRPr>
          </a:p>
          <a:p>
            <a:pPr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 smtClean="0">
                <a:solidFill>
                  <a:srgbClr val="0070C0"/>
                </a:solidFill>
              </a:rPr>
              <a:t>,</a:t>
            </a:r>
            <a:r>
              <a:rPr lang="ru-RU" sz="1600" i="1" dirty="0" smtClean="0">
                <a:solidFill>
                  <a:srgbClr val="2D2DB9"/>
                </a:solidFill>
              </a:rPr>
              <a:t> </a:t>
            </a:r>
          </a:p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 smtClean="0">
              <a:solidFill>
                <a:srgbClr val="2D2DB9"/>
              </a:solidFill>
            </a:endParaRPr>
          </a:p>
          <a:p>
            <a:pPr algn="just" eaLnBrk="1">
              <a:lnSpc>
                <a:spcPct val="73000"/>
              </a:lnSpc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800" i="1" dirty="0" smtClean="0">
              <a:solidFill>
                <a:srgbClr val="000099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/>
          <a:srcRect r="2662" b="644"/>
          <a:stretch>
            <a:fillRect/>
          </a:stretch>
        </p:blipFill>
        <p:spPr bwMode="auto">
          <a:xfrm>
            <a:off x="0" y="1304713"/>
            <a:ext cx="3952526" cy="555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:\ГРАМОТЫ\грамоты 2018-19\благодарность жюри химия.bmp"/>
          <p:cNvPicPr>
            <a:picLocks noChangeAspect="1" noChangeArrowheads="1"/>
          </p:cNvPicPr>
          <p:nvPr/>
        </p:nvPicPr>
        <p:blipFill>
          <a:blip r:embed="rId4" cstate="email"/>
          <a:srcRect r="5095" b="2024"/>
          <a:stretch>
            <a:fillRect/>
          </a:stretch>
        </p:blipFill>
        <p:spPr bwMode="auto">
          <a:xfrm>
            <a:off x="3995936" y="836712"/>
            <a:ext cx="2592288" cy="3674232"/>
          </a:xfrm>
          <a:prstGeom prst="rect">
            <a:avLst/>
          </a:prstGeom>
          <a:noFill/>
        </p:spPr>
      </p:pic>
      <p:pic>
        <p:nvPicPr>
          <p:cNvPr id="2051" name="Picture 3" descr="H:\ГРАМОТЫ\грамоты 2018-19\благодарность 4 Дорофеевские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70602" y="836712"/>
            <a:ext cx="2573398" cy="3627184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644008" y="4362450"/>
            <a:ext cx="3533775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A50021"/>
                </a:solidFill>
              </a:rPr>
              <a:t>15. Общественно-педагогическая активность педагога</a:t>
            </a:r>
            <a:endParaRPr lang="ru-RU" sz="2400" b="1" dirty="0"/>
          </a:p>
        </p:txBody>
      </p:sp>
      <p:pic>
        <p:nvPicPr>
          <p:cNvPr id="10242" name="Picture 2" descr="H:\Добавить\Скан026.jpg"/>
          <p:cNvPicPr>
            <a:picLocks noChangeAspect="1" noChangeArrowheads="1"/>
          </p:cNvPicPr>
          <p:nvPr/>
        </p:nvPicPr>
        <p:blipFill>
          <a:blip r:embed="rId2" cstate="email"/>
          <a:srcRect r="2749" b="3999"/>
          <a:stretch>
            <a:fillRect/>
          </a:stretch>
        </p:blipFill>
        <p:spPr bwMode="auto">
          <a:xfrm>
            <a:off x="1475656" y="476672"/>
            <a:ext cx="2543552" cy="3501008"/>
          </a:xfrm>
          <a:prstGeom prst="rect">
            <a:avLst/>
          </a:prstGeom>
          <a:noFill/>
        </p:spPr>
      </p:pic>
      <p:pic>
        <p:nvPicPr>
          <p:cNvPr id="6" name="Picture 2" descr="H:\Добавить\Скан027.jpg"/>
          <p:cNvPicPr>
            <a:picLocks noChangeAspect="1" noChangeArrowheads="1"/>
          </p:cNvPicPr>
          <p:nvPr/>
        </p:nvPicPr>
        <p:blipFill>
          <a:blip r:embed="rId3" cstate="email"/>
          <a:srcRect r="2749" b="3999"/>
          <a:stretch>
            <a:fillRect/>
          </a:stretch>
        </p:blipFill>
        <p:spPr bwMode="auto">
          <a:xfrm>
            <a:off x="5076056" y="548680"/>
            <a:ext cx="2543552" cy="3456048"/>
          </a:xfrm>
          <a:prstGeom prst="rect">
            <a:avLst/>
          </a:prstGeom>
          <a:noFill/>
        </p:spPr>
      </p:pic>
      <p:pic>
        <p:nvPicPr>
          <p:cNvPr id="10244" name="Picture 4" descr="H:\Добавить\Скан028.jpg"/>
          <p:cNvPicPr>
            <a:picLocks noChangeAspect="1" noChangeArrowheads="1"/>
          </p:cNvPicPr>
          <p:nvPr/>
        </p:nvPicPr>
        <p:blipFill>
          <a:blip r:embed="rId4" cstate="email"/>
          <a:srcRect r="4123" b="3000"/>
          <a:stretch>
            <a:fillRect/>
          </a:stretch>
        </p:blipFill>
        <p:spPr bwMode="auto">
          <a:xfrm>
            <a:off x="6804248" y="3501008"/>
            <a:ext cx="2339752" cy="3356992"/>
          </a:xfrm>
          <a:prstGeom prst="rect">
            <a:avLst/>
          </a:prstGeom>
          <a:noFill/>
        </p:spPr>
      </p:pic>
      <p:pic>
        <p:nvPicPr>
          <p:cNvPr id="10245" name="Picture 5" descr="H:\Добавить\Скан029.jpg"/>
          <p:cNvPicPr>
            <a:picLocks noChangeAspect="1" noChangeArrowheads="1"/>
          </p:cNvPicPr>
          <p:nvPr/>
        </p:nvPicPr>
        <p:blipFill>
          <a:blip r:embed="rId5" cstate="email"/>
          <a:srcRect r="2749" b="1000"/>
          <a:stretch>
            <a:fillRect/>
          </a:stretch>
        </p:blipFill>
        <p:spPr bwMode="auto">
          <a:xfrm>
            <a:off x="0" y="3377769"/>
            <a:ext cx="2627784" cy="3480232"/>
          </a:xfrm>
          <a:prstGeom prst="rect">
            <a:avLst/>
          </a:prstGeom>
          <a:noFill/>
        </p:spPr>
      </p:pic>
      <p:pic>
        <p:nvPicPr>
          <p:cNvPr id="9" name="Picture 4" descr="H:\ГРАМОТЫ\грамоты 2019-20\дорофеевские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347864" y="3458090"/>
            <a:ext cx="2447105" cy="339991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988840"/>
            <a:ext cx="7791450" cy="18684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4800" i="1" dirty="0" smtClean="0">
                <a:solidFill>
                  <a:srgbClr val="A50021"/>
                </a:solidFill>
              </a:rPr>
              <a:t>СПАСИБО </a:t>
            </a:r>
            <a:br>
              <a:rPr lang="ru-RU" sz="4800" i="1" dirty="0" smtClean="0">
                <a:solidFill>
                  <a:srgbClr val="A50021"/>
                </a:solidFill>
              </a:rPr>
            </a:br>
            <a:r>
              <a:rPr lang="ru-RU" sz="4800" i="1" dirty="0" smtClean="0">
                <a:solidFill>
                  <a:srgbClr val="A50021"/>
                </a:solidFill>
              </a:rPr>
              <a:t>ЗА ВНИМАНИЕ!</a:t>
            </a:r>
            <a:endParaRPr lang="ru-RU" sz="4800" i="1" dirty="0">
              <a:solidFill>
                <a:srgbClr val="A5002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6085</TotalTime>
  <Words>588</Words>
  <Application>Microsoft Office PowerPoint</Application>
  <PresentationFormat>Экран (4:3)</PresentationFormat>
  <Paragraphs>113</Paragraphs>
  <Slides>47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4_Тема Office</vt:lpstr>
      <vt:lpstr>ПОРТФОЛИО     Сергеевой Любови Юрьевны,      преподавателя  ГБПОУ РМ «Темниковский            сельскохозяйственный   колледж»  </vt:lpstr>
      <vt:lpstr>1. Результаты участия в инновационной (экспериментальной) деятельности </vt:lpstr>
      <vt:lpstr>1. Результаты участия в инновационной (экспериментальной) деятельности </vt:lpstr>
      <vt:lpstr>1. Результаты участия в инновационной (экспериментальной) деятельности </vt:lpstr>
      <vt:lpstr>Слайд 5</vt:lpstr>
      <vt:lpstr>4. Результаты участия обучающихся в мероприятиях различных уровней по учебной деятельности профессиональной направленности</vt:lpstr>
      <vt:lpstr>4. Результаты участия обучающихся в мероприятиях различных уровней по учебной деятельности профессиональной направленности </vt:lpstr>
      <vt:lpstr>Победы и призовые места в очных республиканских мероприятиях</vt:lpstr>
      <vt:lpstr>5. Результаты участия обучающихся во внеурочной деятельности по преподаваемой дисциплине</vt:lpstr>
      <vt:lpstr>5. Результаты участия обучающихся во внеурочной деятельности по преподаваемой дисциплине</vt:lpstr>
      <vt:lpstr>5. Результаты участия обучающихся во внеурочной деятельности по преподаваемой дисциплине</vt:lpstr>
      <vt:lpstr>5. Результаты участия обучающихся во внеурочной деятельности по преподаваемой дисциплине</vt:lpstr>
      <vt:lpstr>Слайд 13</vt:lpstr>
      <vt:lpstr>Слайд 14</vt:lpstr>
      <vt:lpstr>Слайд 15</vt:lpstr>
      <vt:lpstr>7. Результата работы в качестве куратора</vt:lpstr>
      <vt:lpstr>Слайд 17</vt:lpstr>
      <vt:lpstr>7. Результата работы в качестве куратора </vt:lpstr>
      <vt:lpstr>7. Результата работы в качестве куратора </vt:lpstr>
      <vt:lpstr>Слайд 20</vt:lpstr>
      <vt:lpstr>8. Наличие публикаций</vt:lpstr>
      <vt:lpstr>8. Наличие публикаций</vt:lpstr>
      <vt:lpstr>8. Наличие публикаций</vt:lpstr>
      <vt:lpstr>8. Наличие публикаций</vt:lpstr>
      <vt:lpstr>8. Наличие публикаций</vt:lpstr>
      <vt:lpstr>8. Наличие публикаций</vt:lpstr>
      <vt:lpstr>8. Наличие публикаций</vt:lpstr>
      <vt:lpstr>8. Наличие публикаций</vt:lpstr>
      <vt:lpstr>8. Наличие публикаций</vt:lpstr>
      <vt:lpstr>9. Участие педагога в профессиональных конкурсах </vt:lpstr>
      <vt:lpstr>Слайд 31</vt:lpstr>
      <vt:lpstr>Слайд 32</vt:lpstr>
      <vt:lpstr>10. Выступления на заседаниях методических советов, научно-практических конференциях, педагогических чтениях, семинарах, секциях, форумах, радиопередачах  </vt:lpstr>
      <vt:lpstr>11. Проведение мастер-классов, открытых занятий, мероприятий (очно)</vt:lpstr>
      <vt:lpstr>11. Проведение мастер-классов, открытых занятий, мероприятий (очно)</vt:lpstr>
      <vt:lpstr>12. Награды и поощрения</vt:lpstr>
      <vt:lpstr>Слайд 37</vt:lpstr>
      <vt:lpstr>12. Награды и поощрения</vt:lpstr>
      <vt:lpstr>Слайд 39</vt:lpstr>
      <vt:lpstr>Слайд 40</vt:lpstr>
      <vt:lpstr>12. Награды и поощрения</vt:lpstr>
      <vt:lpstr>Слайд 42</vt:lpstr>
      <vt:lpstr>13. Наставничество </vt:lpstr>
      <vt:lpstr>Слайд 44</vt:lpstr>
      <vt:lpstr>15. Общественно-педагогическая активность педагога</vt:lpstr>
      <vt:lpstr>Слайд 46</vt:lpstr>
      <vt:lpstr>СПАСИБО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ПНПО в развитии (модернизации) образования страны</dc:title>
  <dc:creator>User User</dc:creator>
  <cp:lastModifiedBy>Кабинет33</cp:lastModifiedBy>
  <cp:revision>516</cp:revision>
  <cp:lastPrinted>1601-01-01T00:00:00Z</cp:lastPrinted>
  <dcterms:created xsi:type="dcterms:W3CDTF">2010-08-04T11:06:49Z</dcterms:created>
  <dcterms:modified xsi:type="dcterms:W3CDTF">2022-10-20T11:53:29Z</dcterms:modified>
</cp:coreProperties>
</file>