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61" r:id="rId2"/>
    <p:sldId id="298" r:id="rId3"/>
    <p:sldId id="299" r:id="rId4"/>
    <p:sldId id="300" r:id="rId5"/>
    <p:sldId id="256" r:id="rId6"/>
    <p:sldId id="330" r:id="rId7"/>
    <p:sldId id="301" r:id="rId8"/>
    <p:sldId id="302" r:id="rId9"/>
    <p:sldId id="268" r:id="rId10"/>
    <p:sldId id="304" r:id="rId11"/>
    <p:sldId id="305" r:id="rId12"/>
    <p:sldId id="312" r:id="rId13"/>
    <p:sldId id="313" r:id="rId14"/>
    <p:sldId id="285" r:id="rId15"/>
    <p:sldId id="333" r:id="rId16"/>
    <p:sldId id="314" r:id="rId17"/>
    <p:sldId id="334" r:id="rId18"/>
    <p:sldId id="316" r:id="rId19"/>
    <p:sldId id="318" r:id="rId20"/>
    <p:sldId id="319" r:id="rId21"/>
    <p:sldId id="321" r:id="rId22"/>
    <p:sldId id="337" r:id="rId23"/>
    <p:sldId id="325" r:id="rId24"/>
    <p:sldId id="326" r:id="rId25"/>
    <p:sldId id="329" r:id="rId26"/>
    <p:sldId id="322" r:id="rId27"/>
    <p:sldId id="323" r:id="rId28"/>
    <p:sldId id="327" r:id="rId29"/>
    <p:sldId id="338" r:id="rId30"/>
    <p:sldId id="328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975" autoAdjust="0"/>
  </p:normalViewPr>
  <p:slideViewPr>
    <p:cSldViewPr>
      <p:cViewPr>
        <p:scale>
          <a:sx n="70" d="100"/>
          <a:sy n="70" d="100"/>
        </p:scale>
        <p:origin x="-1164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2648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496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6920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553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4754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1726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4086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826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5405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834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127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35322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6300192" cy="39395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CC0000"/>
                </a:solidFill>
              </a:rPr>
              <a:t>Министерство образования</a:t>
            </a:r>
            <a:r>
              <a:rPr lang="ru-RU" altLang="ru-RU" sz="4400" b="1" i="1" dirty="0">
                <a:solidFill>
                  <a:srgbClr val="CC0000"/>
                </a:solidFill>
              </a:rPr>
              <a:t> РМ</a:t>
            </a:r>
            <a:br>
              <a:rPr lang="ru-RU" altLang="ru-RU" sz="4400" b="1" i="1" dirty="0">
                <a:solidFill>
                  <a:srgbClr val="CC0000"/>
                </a:solidFill>
              </a:rPr>
            </a:br>
            <a:r>
              <a:rPr lang="ru-RU" altLang="ru-RU" sz="4400" b="1" i="1" dirty="0" smtClean="0">
                <a:solidFill>
                  <a:srgbClr val="CC0000"/>
                </a:solidFill>
              </a:rPr>
              <a:t>Портфолио</a:t>
            </a:r>
            <a:r>
              <a:rPr lang="ru-RU" altLang="ru-RU" sz="3600" b="1" i="1" dirty="0" smtClean="0">
                <a:solidFill>
                  <a:srgbClr val="000099"/>
                </a:solidFill>
              </a:rPr>
              <a:t> </a:t>
            </a:r>
            <a:r>
              <a:rPr lang="ru-RU" altLang="ru-RU" sz="3200" b="1" i="1" dirty="0">
                <a:solidFill>
                  <a:srgbClr val="000099"/>
                </a:solidFill>
              </a:rPr>
              <a:t/>
            </a:r>
            <a:br>
              <a:rPr lang="ru-RU" altLang="ru-RU" sz="3200" b="1" i="1" dirty="0">
                <a:solidFill>
                  <a:srgbClr val="000099"/>
                </a:solidFill>
              </a:rPr>
            </a:br>
            <a:r>
              <a:rPr lang="ru-RU" altLang="ru-RU" i="1" dirty="0">
                <a:solidFill>
                  <a:srgbClr val="000099"/>
                </a:solidFill>
              </a:rPr>
              <a:t/>
            </a:r>
            <a:br>
              <a:rPr lang="ru-RU" altLang="ru-RU" i="1" dirty="0">
                <a:solidFill>
                  <a:srgbClr val="000099"/>
                </a:solidFill>
              </a:rPr>
            </a:br>
            <a:r>
              <a:rPr lang="ru-RU" altLang="ru-RU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Маланкина</a:t>
            </a:r>
            <a:r>
              <a:rPr lang="ru-RU" alt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Сергея Николаевича</a:t>
            </a:r>
            <a:r>
              <a:rPr lang="ru-RU" altLang="ru-RU" sz="2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преподавателя </a:t>
            </a:r>
            <a:endParaRPr lang="ru-RU" altLang="ru-RU" sz="2000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altLang="ru-RU" sz="2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ГБПОУ </a:t>
            </a:r>
            <a:r>
              <a:rPr lang="ru-RU" alt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РМ «</a:t>
            </a:r>
            <a:r>
              <a:rPr lang="ru-RU" altLang="ru-RU" sz="20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Темниковский</a:t>
            </a:r>
            <a:r>
              <a:rPr lang="ru-RU" alt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сельскохозяйственный колледж»</a:t>
            </a:r>
            <a:r>
              <a:rPr lang="ru-RU" altLang="ru-RU" sz="2000" i="1" dirty="0">
                <a:solidFill>
                  <a:schemeClr val="bg1"/>
                </a:solidFill>
              </a:rPr>
              <a:t/>
            </a:r>
            <a:br>
              <a:rPr lang="ru-RU" altLang="ru-RU" sz="2000" i="1" dirty="0">
                <a:solidFill>
                  <a:schemeClr val="bg1"/>
                </a:solidFill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3933056"/>
            <a:ext cx="8892480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Дата рождения: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25.07.1995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Профессиональное образование: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Педагогическое образование. Русский  язык. История. </a:t>
            </a: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МГПИ  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№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диплома:3646, </a:t>
            </a: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дата выдачи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5 июля  2017 </a:t>
            </a: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года</a:t>
            </a: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Стаж педагогической работы (по специальности):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4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года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Общий трудовой стаж: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4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Наличие квалификационной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категории: по соответствию занимаемой </a:t>
            </a:r>
            <a:r>
              <a:rPr lang="ru-RU" altLang="ru-RU" sz="2400" b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должности (</a:t>
            </a:r>
            <a:r>
              <a:rPr lang="ru-RU" altLang="ru-RU" sz="2400" b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№99 от 22.10.2020)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Дата последней аттестации: 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</a:t>
            </a:r>
            <a:r>
              <a:rPr lang="en-US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.1</a:t>
            </a:r>
            <a:r>
              <a:rPr lang="en-US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0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.20</a:t>
            </a:r>
            <a:r>
              <a:rPr lang="en-US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20</a:t>
            </a:r>
            <a:r>
              <a:rPr lang="ru-RU" altLang="ru-RU" sz="24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 </a:t>
            </a:r>
            <a:endParaRPr lang="ru-RU" altLang="ru-RU" sz="240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Picture 95" descr="https://sun9-58.userapi.com/s/v1/ig2/Co4cIVrpdSnDs8HmEF5m-CWipU0ULG8JAYDa3ZcePx6u_-xZS9v4ICphKIX_a9NZHE_dX_50t322rIt8Yu8TWaI2.jpg?size=720x1080&amp;quality=95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32656"/>
            <a:ext cx="2232248" cy="33483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07417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9" y="395372"/>
            <a:ext cx="8496944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1.Результаты участия в инновационной (экспериментальной)</a:t>
            </a:r>
            <a:r>
              <a:rPr lang="ru-RU" sz="3200" b="1" dirty="0">
                <a:solidFill>
                  <a:srgbClr val="C00000"/>
                </a:solidFill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</a:rPr>
              <a:t>деятельности  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444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8064896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2.Стабильные положительные результаты (положительная динамика) освоения обучающимися образовательных программ по итогам мониторингов, проводимых организацией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справка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4205" y="1916831"/>
            <a:ext cx="3495591" cy="494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724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303468"/>
            <a:ext cx="7272808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3.Стабильные положительные результаты освоения обучающимися  образовательных программ по итогам внешнего мониторинга системы образования 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295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9144000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2400" b="1" dirty="0">
                <a:solidFill>
                  <a:srgbClr val="C00000"/>
                </a:solidFill>
              </a:rPr>
              <a:t>4</a:t>
            </a:r>
            <a:r>
              <a:rPr lang="ru-RU" sz="2400" b="1" dirty="0" smtClean="0">
                <a:solidFill>
                  <a:srgbClr val="C00000"/>
                </a:solidFill>
              </a:rPr>
              <a:t>.Результаты участия обучающихся в мероприятиях различных уровней по учебной деятельности профессиональной направленности: предметные олимпиады, конкурсы, научно-практические конференции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4результаты0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0283" y="1954436"/>
            <a:ext cx="3563434" cy="490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404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60648"/>
            <a:ext cx="9144000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	</a:t>
            </a:r>
            <a:r>
              <a:rPr lang="ru-RU" sz="2400" b="1" dirty="0">
                <a:solidFill>
                  <a:srgbClr val="C00000"/>
                </a:solidFill>
              </a:rPr>
              <a:t>4</a:t>
            </a:r>
            <a:r>
              <a:rPr lang="ru-RU" sz="2400" b="1" dirty="0" smtClean="0">
                <a:solidFill>
                  <a:srgbClr val="C00000"/>
                </a:solidFill>
              </a:rPr>
              <a:t>.Результаты участия обучающихся в мероприятиях различных уровней по учебной деятельности профессиональной направленности: предметные олимпиады, конкурсы, научно-практические конференции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988840"/>
            <a:ext cx="88569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Победы и призовые места в заочных /дистанционных мероприятиях  в сети «Интернет»</a:t>
            </a:r>
          </a:p>
          <a:p>
            <a:pPr algn="ctr"/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qzywA3kIHUU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420888"/>
            <a:ext cx="3138846" cy="44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404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04664"/>
            <a:ext cx="833220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Четыркин Д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16832"/>
            <a:ext cx="5183139" cy="3664248"/>
          </a:xfrm>
          <a:prstGeom prst="rect">
            <a:avLst/>
          </a:prstGeom>
        </p:spPr>
      </p:pic>
      <p:pic>
        <p:nvPicPr>
          <p:cNvPr id="6" name="Рисунок 5" descr="Четыркин географ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311360"/>
            <a:ext cx="3923928" cy="5546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102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20891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6" name="Рисунок 5" descr="Пучков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340768"/>
            <a:ext cx="3240884" cy="4581128"/>
          </a:xfrm>
          <a:prstGeom prst="rect">
            <a:avLst/>
          </a:prstGeom>
        </p:spPr>
      </p:pic>
      <p:pic>
        <p:nvPicPr>
          <p:cNvPr id="7" name="Рисунок 6" descr="Пучков2.jpg"/>
          <p:cNvPicPr>
            <a:picLocks noChangeAspect="1"/>
          </p:cNvPicPr>
          <p:nvPr/>
        </p:nvPicPr>
        <p:blipFill>
          <a:blip r:embed="rId3" cstate="print">
            <a:lum bright="-20000" contrast="-10000"/>
          </a:blip>
          <a:stretch>
            <a:fillRect/>
          </a:stretch>
        </p:blipFill>
        <p:spPr>
          <a:xfrm>
            <a:off x="3923928" y="1772816"/>
            <a:ext cx="5220072" cy="369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502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260648"/>
            <a:ext cx="9036496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2400" b="1" dirty="0" smtClean="0">
                <a:solidFill>
                  <a:srgbClr val="A50021"/>
                </a:solidFill>
              </a:rPr>
              <a:t>	5. </a:t>
            </a:r>
            <a:r>
              <a:rPr lang="ru-RU" altLang="ru-RU" sz="2400" b="1" dirty="0">
                <a:solidFill>
                  <a:srgbClr val="A50021"/>
                </a:solidFill>
              </a:rPr>
              <a:t>Результаты участия обучающихся во внеурочной деятельности по преподаваемой дисциплине: конкурсы, конференции тематические, концерты, выставки, турниры, соревнования</a:t>
            </a:r>
            <a:endParaRPr lang="ru-RU" sz="2400" b="1" dirty="0"/>
          </a:p>
        </p:txBody>
      </p:sp>
      <p:pic>
        <p:nvPicPr>
          <p:cNvPr id="1026" name="Picture 2" descr="D:\мсн\_wp_sert_sert_202209_48d4650561d40317d313d038de0335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72000" y="-9429750"/>
            <a:ext cx="2416640" cy="3398400"/>
          </a:xfrm>
          <a:prstGeom prst="rect">
            <a:avLst/>
          </a:prstGeom>
          <a:noFill/>
        </p:spPr>
      </p:pic>
      <p:pic>
        <p:nvPicPr>
          <p:cNvPr id="6" name="Рисунок 5" descr="55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1942787"/>
            <a:ext cx="3571900" cy="491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672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6" name="Рисунок 5" descr="Рисуно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0768"/>
            <a:ext cx="4283968" cy="2993684"/>
          </a:xfrm>
          <a:prstGeom prst="rect">
            <a:avLst/>
          </a:prstGeom>
        </p:spPr>
      </p:pic>
      <p:pic>
        <p:nvPicPr>
          <p:cNvPr id="7" name="Рисунок 6" descr="мааланкин прох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005982" y="2719983"/>
            <a:ext cx="3428999" cy="484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19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35292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Победы и призовые места в очных республиканских мероприятиях </a:t>
            </a:r>
          </a:p>
        </p:txBody>
      </p:sp>
      <p:pic>
        <p:nvPicPr>
          <p:cNvPr id="6" name="Рисунок 5" descr="Большаков ПГ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196752"/>
            <a:ext cx="3820189" cy="5400000"/>
          </a:xfrm>
          <a:prstGeom prst="rect">
            <a:avLst/>
          </a:prstGeom>
        </p:spPr>
      </p:pic>
      <p:pic>
        <p:nvPicPr>
          <p:cNvPr id="7" name="Рисунок 6" descr="Маланкин Большаков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196752"/>
            <a:ext cx="3820188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340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19" y="260648"/>
            <a:ext cx="8424937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6.Наличие авторских программ, методических пособий , методических рекомендаций 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06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7992888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2800" b="1" dirty="0" smtClean="0">
                <a:solidFill>
                  <a:srgbClr val="C00000"/>
                </a:solidFill>
              </a:rPr>
              <a:t>7. </a:t>
            </a:r>
            <a:r>
              <a:rPr lang="ru-RU" altLang="ru-RU" sz="2800" b="1" dirty="0">
                <a:solidFill>
                  <a:srgbClr val="C00000"/>
                </a:solidFill>
              </a:rPr>
              <a:t>Результаты работы в качестве куратора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71результаты008.jpg"/>
          <p:cNvPicPr>
            <a:picLocks noChangeAspect="1"/>
          </p:cNvPicPr>
          <p:nvPr/>
        </p:nvPicPr>
        <p:blipFill>
          <a:blip r:embed="rId2" cstate="print">
            <a:lum bright="-30000" contrast="-10000"/>
          </a:blip>
          <a:stretch>
            <a:fillRect/>
          </a:stretch>
        </p:blipFill>
        <p:spPr>
          <a:xfrm>
            <a:off x="500034" y="1142984"/>
            <a:ext cx="3706310" cy="5100173"/>
          </a:xfrm>
          <a:prstGeom prst="rect">
            <a:avLst/>
          </a:prstGeom>
        </p:spPr>
      </p:pic>
      <p:pic>
        <p:nvPicPr>
          <p:cNvPr id="4" name="Рисунок 3" descr="72результаты009.jpg"/>
          <p:cNvPicPr>
            <a:picLocks noChangeAspect="1"/>
          </p:cNvPicPr>
          <p:nvPr/>
        </p:nvPicPr>
        <p:blipFill>
          <a:blip r:embed="rId3" cstate="print">
            <a:lum bright="-30000"/>
          </a:blip>
          <a:stretch>
            <a:fillRect/>
          </a:stretch>
        </p:blipFill>
        <p:spPr>
          <a:xfrm>
            <a:off x="5143504" y="1142984"/>
            <a:ext cx="3737822" cy="5143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537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424936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3200" b="1" dirty="0">
                <a:solidFill>
                  <a:srgbClr val="A50021"/>
                </a:solidFill>
              </a:rPr>
              <a:t>8</a:t>
            </a:r>
            <a:r>
              <a:rPr lang="ru-RU" altLang="ru-RU" sz="3200" b="1" dirty="0" smtClean="0">
                <a:solidFill>
                  <a:srgbClr val="A50021"/>
                </a:solidFill>
              </a:rPr>
              <a:t>. </a:t>
            </a:r>
            <a:r>
              <a:rPr lang="ru-RU" altLang="ru-RU" sz="3200" b="1" dirty="0">
                <a:solidFill>
                  <a:srgbClr val="A50021"/>
                </a:solidFill>
              </a:rPr>
              <a:t>Наличие публикаций</a:t>
            </a:r>
            <a:endParaRPr lang="ru-RU" sz="3200" b="1" dirty="0"/>
          </a:p>
        </p:txBody>
      </p:sp>
      <p:pic>
        <p:nvPicPr>
          <p:cNvPr id="3" name="Рисунок 2" descr="8наличие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8812" y="1069697"/>
            <a:ext cx="4206376" cy="578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60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424936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3200" b="1" dirty="0">
                <a:solidFill>
                  <a:srgbClr val="A50021"/>
                </a:solidFill>
              </a:rPr>
              <a:t>8</a:t>
            </a:r>
            <a:r>
              <a:rPr lang="ru-RU" altLang="ru-RU" sz="3200" b="1" dirty="0" smtClean="0">
                <a:solidFill>
                  <a:srgbClr val="A50021"/>
                </a:solidFill>
              </a:rPr>
              <a:t>. </a:t>
            </a:r>
            <a:r>
              <a:rPr lang="ru-RU" altLang="ru-RU" sz="3200" b="1" dirty="0">
                <a:solidFill>
                  <a:srgbClr val="A50021"/>
                </a:solidFill>
              </a:rPr>
              <a:t>Наличие публикаций</a:t>
            </a:r>
            <a:endParaRPr lang="ru-RU" sz="3200" b="1" dirty="0"/>
          </a:p>
        </p:txBody>
      </p:sp>
      <p:pic>
        <p:nvPicPr>
          <p:cNvPr id="3" name="Рисунок 2" descr="сборни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980728"/>
            <a:ext cx="2280715" cy="3240000"/>
          </a:xfrm>
          <a:prstGeom prst="rect">
            <a:avLst/>
          </a:prstGeom>
        </p:spPr>
      </p:pic>
      <p:pic>
        <p:nvPicPr>
          <p:cNvPr id="4" name="Рисунок 3" descr="сборник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928670"/>
            <a:ext cx="2275303" cy="3240000"/>
          </a:xfrm>
          <a:prstGeom prst="rect">
            <a:avLst/>
          </a:prstGeom>
        </p:spPr>
      </p:pic>
      <p:pic>
        <p:nvPicPr>
          <p:cNvPr id="5" name="Рисунок 4" descr="сборник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3618000"/>
            <a:ext cx="2152311" cy="3240000"/>
          </a:xfrm>
          <a:prstGeom prst="rect">
            <a:avLst/>
          </a:prstGeom>
        </p:spPr>
      </p:pic>
      <p:pic>
        <p:nvPicPr>
          <p:cNvPr id="6" name="Рисунок 5" descr="Маланкин С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57422" y="3438000"/>
            <a:ext cx="2403131" cy="34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60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04664"/>
            <a:ext cx="8136904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A50021"/>
                </a:solidFill>
              </a:rPr>
              <a:t>9</a:t>
            </a:r>
            <a:r>
              <a:rPr lang="ru-RU" altLang="ru-RU" sz="2800" b="1" dirty="0" smtClean="0">
                <a:solidFill>
                  <a:srgbClr val="A50021"/>
                </a:solidFill>
              </a:rPr>
              <a:t>. </a:t>
            </a:r>
            <a:r>
              <a:rPr lang="ru-RU" altLang="ru-RU" sz="2800" b="1" dirty="0">
                <a:solidFill>
                  <a:srgbClr val="A50021"/>
                </a:solidFill>
              </a:rPr>
              <a:t>Участие педагога в профессиональных конкурсах</a:t>
            </a:r>
          </a:p>
        </p:txBody>
      </p:sp>
      <p:pic>
        <p:nvPicPr>
          <p:cNvPr id="7" name="Рисунок 6" descr="9участие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1599" y="1463054"/>
            <a:ext cx="3920802" cy="539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124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404664"/>
            <a:ext cx="8136904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altLang="ru-RU" sz="2800" b="1" dirty="0">
                <a:solidFill>
                  <a:srgbClr val="A50021"/>
                </a:solidFill>
              </a:rPr>
              <a:t>9</a:t>
            </a:r>
            <a:r>
              <a:rPr lang="ru-RU" altLang="ru-RU" sz="2800" b="1" dirty="0" smtClean="0">
                <a:solidFill>
                  <a:srgbClr val="A50021"/>
                </a:solidFill>
              </a:rPr>
              <a:t>. </a:t>
            </a:r>
            <a:r>
              <a:rPr lang="ru-RU" altLang="ru-RU" sz="2800" b="1" dirty="0">
                <a:solidFill>
                  <a:srgbClr val="A50021"/>
                </a:solidFill>
              </a:rPr>
              <a:t>Участие педагога в профессиональных конкурсах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11131" y="1489794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</a:rPr>
              <a:t>Победы и призовые места </a:t>
            </a:r>
            <a:r>
              <a:rPr lang="ru-RU" sz="2000" b="1" dirty="0" smtClean="0">
                <a:solidFill>
                  <a:srgbClr val="C00000"/>
                </a:solidFill>
              </a:rPr>
              <a:t>в конкурсах на порталах  </a:t>
            </a:r>
            <a:r>
              <a:rPr lang="ru-RU" sz="2000" b="1" dirty="0">
                <a:solidFill>
                  <a:srgbClr val="C00000"/>
                </a:solidFill>
              </a:rPr>
              <a:t>сети «Интернет»</a:t>
            </a:r>
          </a:p>
        </p:txBody>
      </p:sp>
      <p:pic>
        <p:nvPicPr>
          <p:cNvPr id="6" name="Рисунок 5" descr="_wp_sert_sert_202209_48d4650561d40317d313d038de0335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0744" y="1988840"/>
            <a:ext cx="3462513" cy="486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1246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" y="260648"/>
            <a:ext cx="9144000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Участие в очных конкурсах республиканского уровня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 descr="Н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319957" y="2245499"/>
            <a:ext cx="5400000" cy="3824999"/>
          </a:xfrm>
          <a:prstGeom prst="rect">
            <a:avLst/>
          </a:prstGeom>
        </p:spPr>
      </p:pic>
      <p:pic>
        <p:nvPicPr>
          <p:cNvPr id="7" name="Рисунок 6" descr="великие дел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458000"/>
            <a:ext cx="3775275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26108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163" y="260648"/>
            <a:ext cx="9024781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10.Выступления на заседаниях методических советов, научно-практических конференциях, педагогических чтениях, семинарах, секциях, форумах , радиопередач(очно)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10выступления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0365" y="2046916"/>
            <a:ext cx="3496228" cy="48110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8596" y="157161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Уровень образовательной организации 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19079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8924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11.Проведение  мастер-классов, открытых занятий, мероприятий (очно)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11проведение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2593" y="1643050"/>
            <a:ext cx="3789719" cy="52149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85918" y="1214422"/>
            <a:ext cx="5571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Уровень образовательной организации 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8533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332656"/>
            <a:ext cx="4756430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12.Награды и поощрения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12награда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9484" y="1071546"/>
            <a:ext cx="4205032" cy="5786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0626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332656"/>
            <a:ext cx="4756430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12.Награды и поощрения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052736"/>
            <a:ext cx="7967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Поощрения с различных сайтов и порталов сети Интернет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бл.jpg"/>
          <p:cNvPicPr>
            <a:picLocks noChangeAspect="1"/>
          </p:cNvPicPr>
          <p:nvPr/>
        </p:nvPicPr>
        <p:blipFill>
          <a:blip r:embed="rId2" cstate="print"/>
          <a:srcRect l="15863" t="17450" r="17348" b="17451"/>
          <a:stretch>
            <a:fillRect/>
          </a:stretch>
        </p:blipFill>
        <p:spPr>
          <a:xfrm>
            <a:off x="0" y="1772816"/>
            <a:ext cx="2613193" cy="3600400"/>
          </a:xfrm>
          <a:prstGeom prst="rect">
            <a:avLst/>
          </a:prstGeom>
        </p:spPr>
      </p:pic>
      <p:pic>
        <p:nvPicPr>
          <p:cNvPr id="8" name="Рисунок 7" descr="Крас.jpg"/>
          <p:cNvPicPr>
            <a:picLocks noChangeAspect="1"/>
          </p:cNvPicPr>
          <p:nvPr/>
        </p:nvPicPr>
        <p:blipFill>
          <a:blip r:embed="rId3" cstate="print">
            <a:lum bright="-30000" contrast="20000"/>
          </a:blip>
          <a:stretch>
            <a:fillRect/>
          </a:stretch>
        </p:blipFill>
        <p:spPr>
          <a:xfrm>
            <a:off x="2987824" y="2132856"/>
            <a:ext cx="2699900" cy="3816424"/>
          </a:xfrm>
          <a:prstGeom prst="rect">
            <a:avLst/>
          </a:prstGeom>
        </p:spPr>
      </p:pic>
      <p:pic>
        <p:nvPicPr>
          <p:cNvPr id="9" name="Рисунок 8" descr="_wp_sert_sert_202209_48d4650561d40317d313d038de0335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2708920"/>
            <a:ext cx="2816312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06268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188640"/>
            <a:ext cx="621920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Поощрения республиканского уровня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бу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87217"/>
            <a:ext cx="4011752" cy="5670783"/>
          </a:xfrm>
          <a:prstGeom prst="rect">
            <a:avLst/>
          </a:prstGeom>
        </p:spPr>
      </p:pic>
      <p:pic>
        <p:nvPicPr>
          <p:cNvPr id="6" name="Рисунок 5" descr="Пч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17738" y="1025352"/>
            <a:ext cx="4126262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5800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06489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Поощрения республиканского уровня </a:t>
            </a:r>
          </a:p>
        </p:txBody>
      </p:sp>
      <p:pic>
        <p:nvPicPr>
          <p:cNvPr id="5" name="Рисунок 4" descr="мааланкин прох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721453" y="259275"/>
            <a:ext cx="3489134" cy="4932040"/>
          </a:xfrm>
          <a:prstGeom prst="rect">
            <a:avLst/>
          </a:prstGeom>
        </p:spPr>
      </p:pic>
      <p:pic>
        <p:nvPicPr>
          <p:cNvPr id="6" name="Рисунок 5" descr="великие дел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245382"/>
            <a:ext cx="3923928" cy="561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85780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06489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Поощрения </a:t>
            </a:r>
            <a:r>
              <a:rPr lang="ru-RU" sz="2800" b="1" dirty="0" smtClean="0">
                <a:solidFill>
                  <a:srgbClr val="C00000"/>
                </a:solidFill>
              </a:rPr>
              <a:t>муниципального уровня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Заповедник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1052736"/>
            <a:ext cx="4106889" cy="580526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441967"/>
            <a:ext cx="4148893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13. Наставничество 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27967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31086"/>
            <a:ext cx="84969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14. Экспертная деятельность 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3523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3448" y="332656"/>
            <a:ext cx="878497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15. Общественно-педагогическая активность педагога: участие в комиссиях,  педагогических сообществах, в жюри конкурсов.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" name="Рисунок 4" descr="Член1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718504"/>
            <a:ext cx="3635896" cy="5139496"/>
          </a:xfrm>
          <a:prstGeom prst="rect">
            <a:avLst/>
          </a:prstGeom>
        </p:spPr>
      </p:pic>
      <p:pic>
        <p:nvPicPr>
          <p:cNvPr id="6" name="Рисунок 5" descr="чле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700808"/>
            <a:ext cx="3648416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79192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3448" y="332656"/>
            <a:ext cx="878497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15. Общественно-педагогическая активность педагога: участие в комиссиях,  педагогических сообществах, в жюри конкурсов.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scanlit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785025" y="237033"/>
            <a:ext cx="5573950" cy="76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79192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2060848"/>
            <a:ext cx="756084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Спасибо за просмотр!</a:t>
            </a:r>
            <a:endParaRPr lang="ru-RU" sz="5400" b="1" spc="50" dirty="0">
              <a:ln w="11430"/>
              <a:solidFill>
                <a:schemeClr val="accent1">
                  <a:lumMod val="60000"/>
                  <a:lumOff val="40000"/>
                </a:schemeClr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85788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8965</TotalTime>
  <Words>310</Words>
  <Application>Microsoft Office PowerPoint</Application>
  <PresentationFormat>Экран (4:3)</PresentationFormat>
  <Paragraphs>43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Nadya</dc:creator>
  <cp:lastModifiedBy>KABINET1</cp:lastModifiedBy>
  <cp:revision>91</cp:revision>
  <dcterms:created xsi:type="dcterms:W3CDTF">2022-08-10T13:43:27Z</dcterms:created>
  <dcterms:modified xsi:type="dcterms:W3CDTF">2022-09-21T10:52:15Z</dcterms:modified>
</cp:coreProperties>
</file>