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61" r:id="rId2"/>
    <p:sldId id="298" r:id="rId3"/>
    <p:sldId id="299" r:id="rId4"/>
    <p:sldId id="300" r:id="rId5"/>
    <p:sldId id="256" r:id="rId6"/>
    <p:sldId id="301" r:id="rId7"/>
    <p:sldId id="302" r:id="rId8"/>
    <p:sldId id="303" r:id="rId9"/>
    <p:sldId id="268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5" r:id="rId18"/>
    <p:sldId id="312" r:id="rId19"/>
    <p:sldId id="313" r:id="rId20"/>
    <p:sldId id="285" r:id="rId21"/>
    <p:sldId id="314" r:id="rId22"/>
    <p:sldId id="316" r:id="rId23"/>
    <p:sldId id="317" r:id="rId24"/>
    <p:sldId id="318" r:id="rId25"/>
    <p:sldId id="319" r:id="rId26"/>
    <p:sldId id="320" r:id="rId27"/>
    <p:sldId id="324" r:id="rId28"/>
    <p:sldId id="321" r:id="rId29"/>
    <p:sldId id="325" r:id="rId30"/>
    <p:sldId id="326" r:id="rId31"/>
    <p:sldId id="322" r:id="rId32"/>
    <p:sldId id="323" r:id="rId33"/>
    <p:sldId id="327" r:id="rId34"/>
    <p:sldId id="328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975" autoAdjust="0"/>
  </p:normalViewPr>
  <p:slideViewPr>
    <p:cSldViewPr>
      <p:cViewPr>
        <p:scale>
          <a:sx n="70" d="100"/>
          <a:sy n="70" d="100"/>
        </p:scale>
        <p:origin x="-1386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648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961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920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53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754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726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086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8265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5405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34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127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35322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656"/>
            <a:ext cx="799288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i="1" dirty="0">
                <a:solidFill>
                  <a:srgbClr val="CC0000"/>
                </a:solidFill>
              </a:rPr>
              <a:t>Министерство образования</a:t>
            </a:r>
            <a:r>
              <a:rPr lang="ru-RU" altLang="ru-RU" sz="4400" b="1" i="1" dirty="0">
                <a:solidFill>
                  <a:srgbClr val="CC0000"/>
                </a:solidFill>
              </a:rPr>
              <a:t> РМ</a:t>
            </a:r>
            <a:br>
              <a:rPr lang="ru-RU" altLang="ru-RU" sz="4400" b="1" i="1" dirty="0">
                <a:solidFill>
                  <a:srgbClr val="CC0000"/>
                </a:solidFill>
              </a:rPr>
            </a:br>
            <a:r>
              <a:rPr lang="ru-RU" altLang="ru-RU" sz="4400" b="1" i="1" dirty="0" smtClean="0">
                <a:solidFill>
                  <a:srgbClr val="CC0000"/>
                </a:solidFill>
              </a:rPr>
              <a:t>Портфолио</a:t>
            </a:r>
            <a:r>
              <a:rPr lang="ru-RU" altLang="ru-RU" sz="3600" b="1" i="1" dirty="0" smtClean="0">
                <a:solidFill>
                  <a:srgbClr val="000099"/>
                </a:solidFill>
              </a:rPr>
              <a:t> </a:t>
            </a:r>
            <a:r>
              <a:rPr lang="ru-RU" altLang="ru-RU" sz="3200" b="1" i="1" dirty="0">
                <a:solidFill>
                  <a:srgbClr val="000099"/>
                </a:solidFill>
              </a:rPr>
              <a:t/>
            </a:r>
            <a:br>
              <a:rPr lang="ru-RU" altLang="ru-RU" sz="3200" b="1" i="1" dirty="0">
                <a:solidFill>
                  <a:srgbClr val="000099"/>
                </a:solidFill>
              </a:rPr>
            </a:br>
            <a:r>
              <a:rPr lang="ru-RU" altLang="ru-RU" i="1" dirty="0">
                <a:solidFill>
                  <a:srgbClr val="000099"/>
                </a:solidFill>
              </a:rPr>
              <a:t/>
            </a:r>
            <a:br>
              <a:rPr lang="ru-RU" altLang="ru-RU" i="1" dirty="0">
                <a:solidFill>
                  <a:srgbClr val="000099"/>
                </a:solidFill>
              </a:rPr>
            </a:br>
            <a:r>
              <a:rPr lang="ru-RU" altLang="ru-RU" sz="2000" i="1" dirty="0">
                <a:solidFill>
                  <a:schemeClr val="bg1"/>
                </a:solidFill>
              </a:rPr>
              <a:t>Грицковой Надежды Сергеевны, </a:t>
            </a:r>
            <a:br>
              <a:rPr lang="ru-RU" altLang="ru-RU" sz="2000" i="1" dirty="0">
                <a:solidFill>
                  <a:schemeClr val="bg1"/>
                </a:solidFill>
              </a:rPr>
            </a:br>
            <a:r>
              <a:rPr lang="ru-RU" altLang="ru-RU" sz="2000" i="1" dirty="0">
                <a:solidFill>
                  <a:schemeClr val="bg1"/>
                </a:solidFill>
              </a:rPr>
              <a:t>преподавателя </a:t>
            </a:r>
            <a:endParaRPr lang="ru-RU" altLang="ru-RU" sz="2000" i="1" dirty="0" smtClean="0">
              <a:solidFill>
                <a:schemeClr val="bg1"/>
              </a:solidFill>
            </a:endParaRPr>
          </a:p>
          <a:p>
            <a:pPr algn="ctr"/>
            <a:r>
              <a:rPr lang="ru-RU" altLang="ru-RU" sz="2000" i="1" dirty="0" smtClean="0">
                <a:solidFill>
                  <a:schemeClr val="bg1"/>
                </a:solidFill>
              </a:rPr>
              <a:t>ГБПОУ </a:t>
            </a:r>
            <a:r>
              <a:rPr lang="ru-RU" altLang="ru-RU" sz="2000" i="1" dirty="0">
                <a:solidFill>
                  <a:schemeClr val="bg1"/>
                </a:solidFill>
              </a:rPr>
              <a:t>РМ «</a:t>
            </a:r>
            <a:r>
              <a:rPr lang="ru-RU" altLang="ru-RU" sz="2000" i="1" dirty="0" err="1">
                <a:solidFill>
                  <a:schemeClr val="bg1"/>
                </a:solidFill>
              </a:rPr>
              <a:t>Темниковский</a:t>
            </a:r>
            <a:r>
              <a:rPr lang="ru-RU" altLang="ru-RU" sz="2000" i="1" dirty="0">
                <a:solidFill>
                  <a:schemeClr val="bg1"/>
                </a:solidFill>
              </a:rPr>
              <a:t> сельскохозяйственный колледж»</a:t>
            </a:r>
            <a:br>
              <a:rPr lang="ru-RU" altLang="ru-RU" sz="2000" i="1" dirty="0">
                <a:solidFill>
                  <a:schemeClr val="bg1"/>
                </a:solidFill>
              </a:rPr>
            </a:b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292" y="3573016"/>
            <a:ext cx="8892480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Дата рождения: 28.06.1981</a:t>
            </a: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Профессиональное образование: учитель русского языка и литературы, МГПИ  </a:t>
            </a: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№ диплома: ВСГ 1156380, дата выдачи 22 января 2008 года</a:t>
            </a: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Стаж педагогической работы (по специальности): 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1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8 </a:t>
            </a: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лет</a:t>
            </a: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Общий трудовой стаж: 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1</a:t>
            </a: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9</a:t>
            </a:r>
            <a:endParaRPr lang="ru-RU" altLang="ru-RU" sz="2400" b="1" dirty="0">
              <a:solidFill>
                <a:schemeClr val="accent5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Наличие квалификационной категории: </a:t>
            </a:r>
            <a:r>
              <a:rPr lang="en-US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I</a:t>
            </a:r>
            <a:endParaRPr lang="ru-RU" altLang="ru-RU" sz="2400" b="1" dirty="0">
              <a:solidFill>
                <a:schemeClr val="accent5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Дата последней аттестации: 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29.11.2017</a:t>
            </a:r>
            <a:endParaRPr lang="ru-RU" altLang="ru-RU" sz="2400" b="1" dirty="0">
              <a:solidFill>
                <a:schemeClr val="accent5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17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9" y="395372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1.Результаты участия в инновационной (экспериментальной)</a:t>
            </a:r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</a:rPr>
              <a:t>деятельности  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44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548680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2.Стабильные положительные результаты (положительная динамика) освоения обучающимися образовательных программ по итогам мониторингов, проводимых организацией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028" name="Picture 4" descr="https://sun9-10.userapi.com/impg/RXRsgq8RZ3eqvcimK0_rfEWQvNe9yXXtweYVMA/WPqg3obGpsI.jpg?size=759x1080&amp;quality=95&amp;sign=6d3ca400c931cf4a039d19d5cf53241a&amp;type=alb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" t="-2107" b="2107"/>
          <a:stretch/>
        </p:blipFill>
        <p:spPr bwMode="auto">
          <a:xfrm>
            <a:off x="2627784" y="1988840"/>
            <a:ext cx="3744416" cy="469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24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303468"/>
            <a:ext cx="72728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3.Стабильные положительные результаты освоения обучающимися  образовательных программ по итогам внешнего мониторинга системы образования 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95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60648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2400" b="1" dirty="0">
                <a:solidFill>
                  <a:srgbClr val="C00000"/>
                </a:solidFill>
              </a:rPr>
              <a:t>4</a:t>
            </a:r>
            <a:r>
              <a:rPr lang="ru-RU" sz="2400" b="1" dirty="0" smtClean="0">
                <a:solidFill>
                  <a:srgbClr val="C00000"/>
                </a:solidFill>
              </a:rPr>
              <a:t>.Результаты участия обучающихся в мероприятиях различных уровней по учебной деятельности профессиональной направленности: предметные олимпиады, конкурсы, научно-практические конференции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1988840"/>
            <a:ext cx="88569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Победы и призовые места в заочных /дистанционных мероприятиях  в сети «Интернет»</a:t>
            </a:r>
          </a:p>
          <a:p>
            <a:pPr algn="ctr"/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5" name="Picture 2" descr="https://sun9-44.userapi.com/impg/ImvdMWSsIyTuH-gIvF_1GLDefZIplU0gSkD27g/KmWugjH1n2w.jpg?size=764x1080&amp;quality=95&amp;sign=cd3d47dac5f3d3cee4b97f45f5251083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2348880"/>
            <a:ext cx="331236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sun9-69.userapi.com/impg/oQvUdEy12II_UiYP5B7WxH66P0JRbe6RbqC4SQ/Uue_0h1NTMg.jpg?size=761x1080&amp;quality=95&amp;sign=6aa1456f623728bfa3bc8cb5134bf48a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48014"/>
            <a:ext cx="3240360" cy="4221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404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04664"/>
            <a:ext cx="83322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https://sun7-14.userapi.com/impg/VYcjTK0wfCo3kRbzx0I-TRDxHrDOUgdShXkGdg/bh8plYgI1G8.jpg?size=750x1080&amp;quality=95&amp;sign=ae1ed38bf5a7abeb17e14e9f4c9b3708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92171"/>
            <a:ext cx="3339860" cy="5005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sun9-38.userapi.com/impg/UakN7NtqRY1nnCRb8sS5hIZ6hbTgE3v2v057gQ/DajBCplhNfY.jpg?size=756x1080&amp;quality=95&amp;sign=9606b5a8ec8f88c1eb2677660fa50d61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92170"/>
            <a:ext cx="3647644" cy="5005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102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11805"/>
            <a:ext cx="8208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</a:p>
        </p:txBody>
      </p:sp>
      <p:pic>
        <p:nvPicPr>
          <p:cNvPr id="3" name="Picture 2" descr="https://sun9-84.userapi.com/impg/J8TdV8MDR2nlkyw8G3SkpTTNMuehiSO1uCsAXQ/jjeFoKuqwpg.jpg?size=1280x914&amp;quality=95&amp;sign=fe693717481664a1fed23588c90d0211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38142"/>
            <a:ext cx="4752528" cy="313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sun9-40.userapi.com/impg/ZmDMFb2FnT2_zD2ioASYD63VjBwu347ib7BHeg/Iws5bqbM_a0.jpg?size=1280x925&amp;quality=95&amp;sign=a55cc6a5e6573ac447a79dc455079b34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89040"/>
            <a:ext cx="4937671" cy="2918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61199" y="2101824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«Ты ведь тоже Россия, край мордовский, родной…»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02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sun9-46.userapi.com/impg/90IVI_zJLIFoE_5BhIOkIEnTs7crl0PSBlxw2g/IpTGR1DMDYA.jpg?size=722x1080&amp;quality=95&amp;sign=7be188d49e43004ad884a217a4f3492e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42573"/>
            <a:ext cx="3194111" cy="442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1776" y="548680"/>
            <a:ext cx="85366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</a:p>
        </p:txBody>
      </p:sp>
      <p:pic>
        <p:nvPicPr>
          <p:cNvPr id="4" name="Picture 2" descr="https://sun9-87.userapi.com/impg/I3JucvSo_Zeu-H8UF5h336FsVjXURiQRIOkRsA/TloxKlZZ3SM.jpg?size=753x1080&amp;quality=95&amp;sign=c7cc1d4107220b77159fbbc81f972d88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25720"/>
            <a:ext cx="3384376" cy="456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937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60648"/>
            <a:ext cx="9036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A50021"/>
                </a:solidFill>
              </a:rPr>
              <a:t>	5. </a:t>
            </a:r>
            <a:r>
              <a:rPr lang="ru-RU" altLang="ru-RU" sz="2400" b="1" dirty="0">
                <a:solidFill>
                  <a:srgbClr val="A50021"/>
                </a:solidFill>
              </a:rPr>
              <a:t>Результаты участия обучающихся во внеурочной деятельности по преподаваемой дисциплине: конкурсы, конференции тематические, концерты, выставки, турниры, соревнования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2049776"/>
            <a:ext cx="878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Победы и призовые места в заочных /дистанционных мероприятиях  в сети «Интернет»</a:t>
            </a:r>
          </a:p>
        </p:txBody>
      </p:sp>
      <p:pic>
        <p:nvPicPr>
          <p:cNvPr id="2051" name="Picture 3" descr="28273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4904"/>
            <a:ext cx="2880955" cy="4070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2827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2564904"/>
            <a:ext cx="2885275" cy="407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6729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</a:p>
        </p:txBody>
      </p:sp>
      <p:pic>
        <p:nvPicPr>
          <p:cNvPr id="3" name="Picture 4" descr="https://sun9-80.userapi.com/impg/ipzz97kcQVyU_JQlT5g00U4aJfLtiLXPfJwUVQ/llAkdgGwYKQ.jpg?size=752x1080&amp;quality=95&amp;sign=9e5dbc5c422e97b317d4b3c61183a199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66" y="1408965"/>
            <a:ext cx="3439778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sun9-7.userapi.com/impg/FHFkXN2h3eWKp_cbqIe_sjDe9-U_gbi_eOfdew/55GSjlls-Oc.jpg?size=750x1080&amp;quality=95&amp;sign=b456aad032abc4443e2686a9b12cc41a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816" y="1408965"/>
            <a:ext cx="3680071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193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</a:p>
        </p:txBody>
      </p:sp>
      <p:pic>
        <p:nvPicPr>
          <p:cNvPr id="3" name="Picture 2" descr="https://sun9-51.userapi.com/impg/wOGaiJ6Qh6eK3G63so11o1YBEVEypTZqYpBHBA/8bta7OnQqNc.jpg?size=781x1080&amp;quality=95&amp;sign=7b8ea055a8c300a75745589da5221e85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3367477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s://sun9-77.userapi.com/impg/xWjrrpsfIxkmzXRlT2T2btldl0StzL2Ok1Hw8g/gHIk87afQ4A.jpg?size=773x1080&amp;quality=95&amp;sign=69837c9c56338f6fc1b03da31bffbae5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844824"/>
            <a:ext cx="327273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40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8569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</a:p>
        </p:txBody>
      </p:sp>
      <p:pic>
        <p:nvPicPr>
          <p:cNvPr id="3" name="Picture 2" descr="https://sun9-36.userapi.com/impg/c8-PmPq8JpunZzLguEZ-WEepCjomKqLChmrpXQ/Ha-qEjLz2NY.jpg?size=844x1080&amp;quality=95&amp;sign=64a6a9c21ec7ab61979d8f379aae8265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75955"/>
            <a:ext cx="4229537" cy="541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sun9-9.userapi.com/impg/DxDCITw8cqJxrUAx1i2y4hKK1IZKTD4WVfAqeQ/_uYVvcijts8.jpg?size=774x1080&amp;quality=95&amp;sign=eff80dd8eb144dcbd74e340b43709a7a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8"/>
          <a:stretch/>
        </p:blipFill>
        <p:spPr bwMode="auto">
          <a:xfrm>
            <a:off x="5076056" y="1375955"/>
            <a:ext cx="3693121" cy="5343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806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</a:p>
        </p:txBody>
      </p:sp>
      <p:pic>
        <p:nvPicPr>
          <p:cNvPr id="3" name="Picture 4" descr="https://sun9-2.userapi.com/impg/b5_rKp278RGzp3WrRNkQbPv04-TwPLfmTH8_hw/iFwkZjyPuQ4.jpg?size=769x1080&amp;quality=95&amp;sign=a70b5515327b92805fa38c8125749df2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42" y="1779961"/>
            <a:ext cx="3456384" cy="4854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sun9-40.userapi.com/impg/Wk4YGT0R2USU42LL16VeJMPvtnrIz4Ytfzhnng/4nb55-eS40g.jpg?size=750x1080&amp;quality=95&amp;sign=c0b9518610a86e6946f46b81d6122ada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79961"/>
            <a:ext cx="3382672" cy="4767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849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404664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</a:p>
        </p:txBody>
      </p:sp>
      <p:pic>
        <p:nvPicPr>
          <p:cNvPr id="3074" name="Picture 2" descr="2q1o-5GDsT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52575"/>
            <a:ext cx="3585084" cy="5071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kS2R12BbZi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1452575"/>
            <a:ext cx="3549621" cy="5018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33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</a:p>
        </p:txBody>
      </p:sp>
      <p:pic>
        <p:nvPicPr>
          <p:cNvPr id="4098" name="Picture 2" descr="https://sun9-17.userapi.com/impg/ZLX_DBD7KoF8Cq1bM6RLqwpSrwW2_HJZTdmf3w/QUZ1s_2_NdE.jpg?size=1268x1082&amp;quality=95&amp;sign=dc667367df3c7d406d422b07a4965745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0" y="2276872"/>
            <a:ext cx="4472481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jx9Gsrc1eM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989" y="1838321"/>
            <a:ext cx="3337279" cy="469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612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</a:p>
        </p:txBody>
      </p:sp>
      <p:pic>
        <p:nvPicPr>
          <p:cNvPr id="4" name="Picture 2" descr="https://sun9-60.userapi.com/impg/zVdHoD4LYj8nBVH_ttwDqHtrn57xT2bQ5qZ3yg/gC3mgdkc4V0.jpg?size=1280x894&amp;quality=95&amp;sign=5997f4c7864668921a079b61cb572799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20" y="2636912"/>
            <a:ext cx="4603481" cy="321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sun9-17.userapi.com/impg/e40SrzWMwsXInR4yHSkF0NoOKBirJNX7QCyi6g/iQghb3r7n0o.jpg?size=761x1080&amp;quality=95&amp;sign=3cc82db14e07f158e7ba9d5bb6e4ad55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88840"/>
            <a:ext cx="3168886" cy="4497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91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3439" y="349205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Победы и призовые места в очных российских мероприятиях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7170" name="Picture 2" descr="vDSA7pRzqn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80" y="1412776"/>
            <a:ext cx="3760211" cy="5174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https://sun9-38.userapi.com/impg/EdJHPI_8lfBHS-Ee1leHM3PcMmzeT_IwD_AraA/qYdckNFSPfA.jpg?size=736x1080&amp;quality=95&amp;sign=8cd62dc7e880b92ca8d47a2b597caff5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5" b="2984"/>
          <a:stretch/>
        </p:blipFill>
        <p:spPr bwMode="auto">
          <a:xfrm>
            <a:off x="5076056" y="1492442"/>
            <a:ext cx="3639047" cy="5015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92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19" y="260648"/>
            <a:ext cx="84249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6.Наличие авторских программ, методических пособий , методических рекомендаций 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0652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 smtClean="0">
                <a:solidFill>
                  <a:srgbClr val="C00000"/>
                </a:solidFill>
              </a:rPr>
              <a:t>7. </a:t>
            </a:r>
            <a:r>
              <a:rPr lang="ru-RU" altLang="ru-RU" sz="2800" b="1" dirty="0">
                <a:solidFill>
                  <a:srgbClr val="C00000"/>
                </a:solidFill>
              </a:rPr>
              <a:t>Результаты работы в качестве куратора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3766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200" b="1" dirty="0">
                <a:solidFill>
                  <a:srgbClr val="A50021"/>
                </a:solidFill>
              </a:rPr>
              <a:t>8</a:t>
            </a:r>
            <a:r>
              <a:rPr lang="ru-RU" altLang="ru-RU" sz="3200" b="1" dirty="0" smtClean="0">
                <a:solidFill>
                  <a:srgbClr val="A50021"/>
                </a:solidFill>
              </a:rPr>
              <a:t>. </a:t>
            </a:r>
            <a:r>
              <a:rPr lang="ru-RU" altLang="ru-RU" sz="3200" b="1" dirty="0">
                <a:solidFill>
                  <a:srgbClr val="A50021"/>
                </a:solidFill>
              </a:rPr>
              <a:t>Наличие публикаций</a:t>
            </a:r>
            <a:endParaRPr lang="ru-RU" sz="3200" b="1" dirty="0"/>
          </a:p>
        </p:txBody>
      </p:sp>
      <p:pic>
        <p:nvPicPr>
          <p:cNvPr id="6146" name="Picture 2" descr="https://psv4.userapi.com/c237231/u212625445/docs/d39/8138c2077f14/svidetelstvo-5244063-225205.png?extra=xFqZXfTeDTBUtpeQw5e5S8HSspVz2aSgk_8yFiDE1GveSRzQzbY9cgY8qJbxghgd_XzImUtYEBmTEvVbfQqRiAPDiZz07ZdEUzm-DwRvIygQbUwjXW9oZ3AanvxtcQXwQnHNq55Og2OgfRtfopUKgT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93856"/>
            <a:ext cx="3509825" cy="494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psv4.userapi.com/c237031/u212625445/docs/d40/8e79af8af85d/svidetelstvo-5629713-231233.png?extra=D1C0b_3z0kGnP7CeHKdyeIa9I8oOTXhFnrV-UsRquS0hV6hBrKQdRgMPjL_IuG-HoS9hHtL7dMiicSR6y0T2rGs8Oze2FsqNHWqNT951Cy-fd8Cp7yoB9jvSLmhcuJuY2M8hCT-PdixAofrIegJEHC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1293856"/>
            <a:ext cx="3571871" cy="503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560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404664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>
                <a:solidFill>
                  <a:srgbClr val="A50021"/>
                </a:solidFill>
              </a:rPr>
              <a:t>9</a:t>
            </a:r>
            <a:r>
              <a:rPr lang="ru-RU" altLang="ru-RU" sz="2800" b="1" dirty="0" smtClean="0">
                <a:solidFill>
                  <a:srgbClr val="A50021"/>
                </a:solidFill>
              </a:rPr>
              <a:t>. </a:t>
            </a:r>
            <a:r>
              <a:rPr lang="ru-RU" altLang="ru-RU" sz="2800" b="1" dirty="0">
                <a:solidFill>
                  <a:srgbClr val="A50021"/>
                </a:solidFill>
              </a:rPr>
              <a:t>Участие педагога в профессиональных конкурсах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11131" y="1489794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Победы и призовые места </a:t>
            </a:r>
            <a:r>
              <a:rPr lang="ru-RU" sz="2000" b="1" dirty="0" smtClean="0">
                <a:solidFill>
                  <a:srgbClr val="C00000"/>
                </a:solidFill>
              </a:rPr>
              <a:t>в конкурсах на порталах  </a:t>
            </a:r>
            <a:r>
              <a:rPr lang="ru-RU" sz="2000" b="1" dirty="0">
                <a:solidFill>
                  <a:srgbClr val="C00000"/>
                </a:solidFill>
              </a:rPr>
              <a:t>сети «Интернет»</a:t>
            </a:r>
          </a:p>
        </p:txBody>
      </p:sp>
      <p:pic>
        <p:nvPicPr>
          <p:cNvPr id="8194" name="Picture 2" descr="28273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3297070" cy="4666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28273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25755"/>
            <a:ext cx="3208626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12460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08521" y="393468"/>
            <a:ext cx="9579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Участие в очных конкурсах республиканского уровня 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4" name="Picture 4" descr="https://sun9-2.userapi.com/impg/eYYiaSLB1AqwHuZ7oKGaCNcSrR179NlTq__J4w/UKeEIKDzVhY.jpg?size=1280x897&amp;quality=95&amp;sign=a4b5ddeb90d990f0136ca0e90a87c0c0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54" y="2301945"/>
            <a:ext cx="4025630" cy="3473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sun9-47.userapi.com/impg/jx33rPphZSQwuDg93JjO1T3ElLHC89aCQh1CyA/8CNGVmKfD2k.jpg?size=833x1080&amp;quality=95&amp;sign=53f71b0033d3eee5013b9da661d6d6c6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550" y="1772816"/>
            <a:ext cx="3264280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6108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152" y="333957"/>
            <a:ext cx="85723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Победы и призовые места в </a:t>
            </a:r>
            <a:r>
              <a:rPr lang="ru-RU" sz="2400" b="1" dirty="0" smtClean="0">
                <a:solidFill>
                  <a:srgbClr val="C00000"/>
                </a:solidFill>
              </a:rPr>
              <a:t>очных конкурсах республиканского уровня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3" name="Picture 2" descr="https://sun9-74.userapi.com/impg/Z9-Zktu_r-a1YnV8lmu59D-2tbcw7gkkVU2nAw/JtzKDvOb2ps.jpg?size=796x1080&amp;quality=95&amp;sign=03524ca389ce4078dc49272a2570b21b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782" y="1628799"/>
            <a:ext cx="3671068" cy="4980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7017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163" y="260648"/>
            <a:ext cx="90247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10.Выступления на заседаниях методических советов, научно-практических конференциях, педагогических чтениях, семинарах, секциях, форумах , радиопередач(очно)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3093" y="1700808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Уровень образовательной организации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9222" name="Picture 6" descr="https://sun9-6.userapi.com/impg/2CdC_1cCzQ1homCy3Wf0rVY4RwT0w8pHcNvrpw/9ozrJHLyXkc.jpg?size=711x1080&amp;quality=95&amp;sign=0c7f8bf71f7b1f6acf68df8455af8b00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357" y="2276872"/>
            <a:ext cx="3528392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9079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629980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11.Проведение  мастер-классов, открытых занятий, мероприятий (очно)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6301" y="1705792"/>
            <a:ext cx="55713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Уровень образовательной организации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0242" name="Picture 2" descr="https://sun9-87.userapi.com/impg/pYWdtbM6wGqW9gVgUJW3FM41Ib51OlxbxDudiQ/H660n2KkCQ8.jpg?size=917x1080&amp;quality=95&amp;sign=eaf4f37a9b5db1066c7129501094b20d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348880"/>
            <a:ext cx="3651603" cy="430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533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07577" y="183284"/>
            <a:ext cx="48045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Муниципальный уровень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11266" name="Picture 2" descr="https://sun9-75.userapi.com/impg/vLwoYwY61UFh7FB0R8Ueb_U_2D2nIEuhQmPt_Q/P8Vqn7K0Ugw.jpg?size=781x1080&amp;quality=95&amp;sign=e47d29a98f51b5704650bad2f99e0151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324" y="1052247"/>
            <a:ext cx="4061651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93079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404664"/>
            <a:ext cx="42857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Республиканский уровень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0242" name="Picture 2" descr="https://sun9-58.userapi.com/impg/FsqROIgnS49nNWqULPmZap2jCCcGIR5fjL1y0A/_cFUY4kf3uE.jpg?size=1280x928&amp;quality=95&amp;sign=d8266cca07068df7b4f04ad60d2499ae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75" y="1124744"/>
            <a:ext cx="4244386" cy="3077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sun9-42.userapi.com/impg/xfyRxNqs5gcZSwDGMJbI5KmF0uXDHRrqd3y96A/5HHuk1MQFps.jpg?size=1280x898&amp;quality=95&amp;sign=36a4d70f994ef1c1538f51da0282a8c3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96952"/>
            <a:ext cx="4207094" cy="349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6855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752" y="332656"/>
            <a:ext cx="47564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12.Награды и поощрения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1196752"/>
            <a:ext cx="79679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Поощрения с различных сайтов и порталов сети Интернет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5" name="Picture 2" descr="https://sun9-20.userapi.com/impg/lJ3j1XUpzN7DMhPxw0l9MbWoyBXuDASCQli9wg/gKNbE-_DgcA.jpg?size=764x1080&amp;quality=95&amp;sign=cc4e009812fb513b448a3c6e1427f9c7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12786"/>
            <a:ext cx="3694800" cy="468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sun9-5.userapi.com/impg/Pr1wNP51MrW8cORIBsobticXX55z5bgHYZqB8A/kKoinDdBFUc.jpg?size=756x1080&amp;quality=95&amp;sign=3356c456956369eb73bd7523eb240ad5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852" y="2012787"/>
            <a:ext cx="379275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6268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188640"/>
            <a:ext cx="62192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Поощрения республиканского уровня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3" name="Picture 4" descr="https://sun9-48.userapi.com/impg/VFUyieSd8yWa0gWa3Njw38BVsxW9UZSLjRttJQ/JqcpdsZ62ww.jpg?size=859x1080&amp;quality=95&amp;sign=ae139f406267ea390aa91797560c3182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3372182" cy="472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sun9-12.userapi.com/impg/egXsI5EVWkFHo4UEHk8XoMSQ2zxEsE9TCWszOg/JzXOItLGe2A.jpg?size=773x1080&amp;quality=95&amp;sign=494d56b14eeafb1aedcb960a42aad1d5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00808"/>
            <a:ext cx="3385623" cy="472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58002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80648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Поощрения республиканского уровня </a:t>
            </a:r>
          </a:p>
        </p:txBody>
      </p:sp>
      <p:pic>
        <p:nvPicPr>
          <p:cNvPr id="3" name="Picture 6" descr="https://sun9-33.userapi.com/impg/vSmdrL0_srHO3UydsVxKClCrF7bMq2edRolaPQ/OJU_mz3EQkI.jpg?size=748x1080&amp;quality=95&amp;sign=dcbc42909c5efbfe9cdacd6b12dd5058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3471323" cy="505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sun9-31.userapi.com/impg/SNvhUssgcK-Y76AiBsBhK1hqlHS3B699ixPMFw/fZRM6ge7Z_I.jpg?size=1280x898&amp;quality=95&amp;sign=7dfb522a1c95668f5ba6cd1d64b712f5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62" y="2348880"/>
            <a:ext cx="4812331" cy="337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85780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441967"/>
            <a:ext cx="4148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13. Наставничество 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7967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31086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14. Экспертная деятельность 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523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3448" y="332656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15. общественно-педагогическая активность педагога: участие в комиссиях,  педагогических сообществах, в жюри конкурсов.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77554" y="1254630"/>
            <a:ext cx="6876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Член педагогических Интернет сообществ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8194" name="Picture 2" descr="https://sun9-1.userapi.com/impg/l32h9cnJma1nP_k0hTP9w93sqkbkhRC5Kq4hPg/zTO3k4Rwcss.jpg?size=755x1080&amp;quality=95&amp;sign=82169a031be937db5796c687ea486d0a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844824"/>
            <a:ext cx="3379352" cy="4834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9192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2060848"/>
            <a:ext cx="7560840" cy="923330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w="152400" h="50800" prst="softRound"/>
          </a:sp3d>
        </p:spPr>
        <p:txBody>
          <a:bodyPr wrap="square" rtlCol="0"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Спасибо за просмотр!</a:t>
            </a:r>
            <a:endParaRPr lang="ru-RU" sz="5400" b="1" spc="50" dirty="0">
              <a:ln w="11430"/>
              <a:solidFill>
                <a:schemeClr val="accent1">
                  <a:lumMod val="60000"/>
                  <a:lumOff val="40000"/>
                </a:schemeClr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85788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8775</TotalTime>
  <Words>361</Words>
  <Application>Microsoft Office PowerPoint</Application>
  <PresentationFormat>Экран (4:3)</PresentationFormat>
  <Paragraphs>50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Nadya</dc:creator>
  <cp:lastModifiedBy>79603389091</cp:lastModifiedBy>
  <cp:revision>65</cp:revision>
  <dcterms:created xsi:type="dcterms:W3CDTF">2022-08-10T13:43:27Z</dcterms:created>
  <dcterms:modified xsi:type="dcterms:W3CDTF">2022-09-16T16:47:16Z</dcterms:modified>
</cp:coreProperties>
</file>